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0160000" cy="774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406593"/>
            <a:ext cx="8636000" cy="16605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89967"/>
            <a:ext cx="7112000" cy="197978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2EE6F-511B-47A9-84E5-2C1CF16ECAD6}" type="datetimeFigureOut">
              <a:rPr lang="en-CA" smtClean="0"/>
              <a:t>24/09/2015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C6C9-2401-4266-87B4-28C8D9BD67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9499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2EE6F-511B-47A9-84E5-2C1CF16ECAD6}" type="datetimeFigureOut">
              <a:rPr lang="en-CA" smtClean="0"/>
              <a:t>24/09/2015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C6C9-2401-4266-87B4-28C8D9BD67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5275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10241"/>
            <a:ext cx="2286000" cy="66100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10241"/>
            <a:ext cx="6688667" cy="661005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2EE6F-511B-47A9-84E5-2C1CF16ECAD6}" type="datetimeFigureOut">
              <a:rPr lang="en-CA" smtClean="0"/>
              <a:t>24/09/2015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C6C9-2401-4266-87B4-28C8D9BD67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5239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2EE6F-511B-47A9-84E5-2C1CF16ECAD6}" type="datetimeFigureOut">
              <a:rPr lang="en-CA" smtClean="0"/>
              <a:t>24/09/2015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C6C9-2401-4266-87B4-28C8D9BD67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2509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4978167"/>
            <a:ext cx="8636000" cy="153864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283510"/>
            <a:ext cx="8636000" cy="16946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2EE6F-511B-47A9-84E5-2C1CF16ECAD6}" type="datetimeFigureOut">
              <a:rPr lang="en-CA" smtClean="0"/>
              <a:t>24/09/2015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C6C9-2401-4266-87B4-28C8D9BD67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6149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807635"/>
            <a:ext cx="4487333" cy="5112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807635"/>
            <a:ext cx="4487333" cy="5112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2EE6F-511B-47A9-84E5-2C1CF16ECAD6}" type="datetimeFigureOut">
              <a:rPr lang="en-CA" smtClean="0"/>
              <a:t>24/09/2015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C6C9-2401-4266-87B4-28C8D9BD67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8888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34109"/>
            <a:ext cx="4489098" cy="722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56803"/>
            <a:ext cx="4489098" cy="44634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734109"/>
            <a:ext cx="4490861" cy="722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456803"/>
            <a:ext cx="4490861" cy="44634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2EE6F-511B-47A9-84E5-2C1CF16ECAD6}" type="datetimeFigureOut">
              <a:rPr lang="en-CA" smtClean="0"/>
              <a:t>24/09/2015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C6C9-2401-4266-87B4-28C8D9BD67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2297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2EE6F-511B-47A9-84E5-2C1CF16ECAD6}" type="datetimeFigureOut">
              <a:rPr lang="en-CA" smtClean="0"/>
              <a:t>24/09/2015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C6C9-2401-4266-87B4-28C8D9BD67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176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2EE6F-511B-47A9-84E5-2C1CF16ECAD6}" type="datetimeFigureOut">
              <a:rPr lang="en-CA" smtClean="0"/>
              <a:t>24/09/2015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C6C9-2401-4266-87B4-28C8D9BD67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4120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08445"/>
            <a:ext cx="3342570" cy="13126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08447"/>
            <a:ext cx="5679722" cy="6611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621133"/>
            <a:ext cx="3342570" cy="52991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2EE6F-511B-47A9-84E5-2C1CF16ECAD6}" type="datetimeFigureOut">
              <a:rPr lang="en-CA" smtClean="0"/>
              <a:t>24/09/2015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C6C9-2401-4266-87B4-28C8D9BD67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2952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422900"/>
            <a:ext cx="6096000" cy="6402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692209"/>
            <a:ext cx="6096000" cy="4648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6063104"/>
            <a:ext cx="6096000" cy="9091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2EE6F-511B-47A9-84E5-2C1CF16ECAD6}" type="datetimeFigureOut">
              <a:rPr lang="en-CA" smtClean="0"/>
              <a:t>24/09/2015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C6C9-2401-4266-87B4-28C8D9BD67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6218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10239"/>
            <a:ext cx="9144000" cy="1291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807635"/>
            <a:ext cx="9144000" cy="5112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7180323"/>
            <a:ext cx="2370667" cy="412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2EE6F-511B-47A9-84E5-2C1CF16ECAD6}" type="datetimeFigureOut">
              <a:rPr lang="en-CA" smtClean="0"/>
              <a:t>24/09/2015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7180323"/>
            <a:ext cx="3217333" cy="412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7180323"/>
            <a:ext cx="2370667" cy="412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AC6C9-2401-4266-87B4-28C8D9BD67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528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sd52.bc.ca/abed/tsimshian/tsim_index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271000" cy="216982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2700" b="1" smtClean="0">
                <a:solidFill>
                  <a:srgbClr val="000000"/>
                </a:solidFill>
                <a:latin typeface="Times New Roman - 36"/>
              </a:rPr>
              <a:t>Storytelling</a:t>
            </a:r>
          </a:p>
          <a:p>
            <a:r>
              <a:rPr lang="en-US" sz="2700" b="1" smtClean="0">
                <a:solidFill>
                  <a:srgbClr val="000000"/>
                </a:solidFill>
                <a:latin typeface="Times New Roman - 36"/>
              </a:rPr>
              <a:t>F</a:t>
            </a:r>
            <a:r>
              <a:rPr lang="en-US" sz="2700" smtClean="0">
                <a:solidFill>
                  <a:srgbClr val="000000"/>
                </a:solidFill>
                <a:latin typeface="Times New Roman - 36"/>
              </a:rPr>
              <a:t>irst Nations, Inuit, and Metis cultures have long passed on knowledge from generation to generation through oral traditions, including storytelling.  </a:t>
            </a:r>
          </a:p>
          <a:p>
            <a:endParaRPr lang="en-CA" sz="2700">
              <a:solidFill>
                <a:srgbClr val="000000"/>
              </a:solidFill>
              <a:latin typeface="Times New Roman - 36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0" y="2590800"/>
            <a:ext cx="3712693" cy="31732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897272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600" y="479310"/>
            <a:ext cx="8788400" cy="133882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Times New Roman - 36"/>
              </a:rPr>
              <a:t>Storytelling is a traditional method used to teach about cultural beliefs, values, customs, rituals, history, practices, relationships, and ways of life.  </a:t>
            </a:r>
            <a:endParaRPr lang="en-CA" sz="2700">
              <a:solidFill>
                <a:srgbClr val="000000"/>
              </a:solidFill>
              <a:latin typeface="Times New Roman - 36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2933700"/>
            <a:ext cx="4827905" cy="24643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354646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600" y="482600"/>
            <a:ext cx="87884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Times New Roman - 36"/>
              </a:rPr>
              <a:t>First Nations storytelling is a foundation for holistic learning, relationship building, and experiential learning. </a:t>
            </a:r>
            <a:endParaRPr lang="en-CA" sz="2700">
              <a:solidFill>
                <a:srgbClr val="000000"/>
              </a:solidFill>
              <a:latin typeface="Times New Roman - 36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2133600"/>
            <a:ext cx="5877868" cy="38909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840942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700" y="342900"/>
            <a:ext cx="33880679" cy="235449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000000"/>
                </a:solidFill>
                <a:latin typeface="Times New Roman - 28"/>
              </a:rPr>
              <a:t>“The most important qualities of ...[first nations] culture ...[is] </a:t>
            </a:r>
          </a:p>
          <a:p>
            <a:r>
              <a:rPr lang="en-CA" sz="2100" smtClean="0">
                <a:solidFill>
                  <a:srgbClr val="000000"/>
                </a:solidFill>
                <a:latin typeface="Times New Roman - 28"/>
              </a:rPr>
              <a:t>our language </a:t>
            </a:r>
            <a:r>
              <a:rPr lang="en-US" sz="2100" smtClean="0">
                <a:solidFill>
                  <a:srgbClr val="000000"/>
                </a:solidFill>
                <a:latin typeface="Times New Roman - 28"/>
              </a:rPr>
              <a:t>and our stories. In oral traditions such as ours, telling </a:t>
            </a:r>
          </a:p>
          <a:p>
            <a:r>
              <a:rPr lang="en-CA" sz="2100" smtClean="0">
                <a:solidFill>
                  <a:srgbClr val="000000"/>
                </a:solidFill>
                <a:latin typeface="Times New Roman - 28"/>
              </a:rPr>
              <a:t>stories </a:t>
            </a:r>
            <a:r>
              <a:rPr lang="en-US" sz="2100" smtClean="0">
                <a:solidFill>
                  <a:srgbClr val="000000"/>
                </a:solidFill>
                <a:latin typeface="Times New Roman - 28"/>
              </a:rPr>
              <a:t>is how we pass on the history and the teachings of our </a:t>
            </a:r>
          </a:p>
          <a:p>
            <a:r>
              <a:rPr lang="en-CA" sz="2100" smtClean="0">
                <a:solidFill>
                  <a:srgbClr val="000000"/>
                </a:solidFill>
                <a:latin typeface="Times New Roman - 28"/>
              </a:rPr>
              <a:t>ancestors. </a:t>
            </a:r>
            <a:r>
              <a:rPr lang="en-US" sz="2100" smtClean="0">
                <a:solidFill>
                  <a:srgbClr val="000000"/>
                </a:solidFill>
                <a:latin typeface="Times New Roman - 28"/>
              </a:rPr>
              <a:t>Without these stories, we would have to rely on other </a:t>
            </a:r>
          </a:p>
          <a:p>
            <a:r>
              <a:rPr lang="en-CA" sz="2100" smtClean="0">
                <a:solidFill>
                  <a:srgbClr val="000000"/>
                </a:solidFill>
                <a:latin typeface="Times New Roman - 28"/>
              </a:rPr>
              <a:t>people </a:t>
            </a:r>
            <a:r>
              <a:rPr lang="en-US" sz="2100" smtClean="0">
                <a:solidFill>
                  <a:srgbClr val="000000"/>
                </a:solidFill>
                <a:latin typeface="Times New Roman - 28"/>
              </a:rPr>
              <a:t>for guidance and information about our past. </a:t>
            </a:r>
          </a:p>
          <a:p>
            <a:endParaRPr lang="en-CA" sz="2100" smtClean="0">
              <a:solidFill>
                <a:srgbClr val="000000"/>
              </a:solidFill>
              <a:latin typeface="Times New Roman - 28"/>
            </a:endParaRPr>
          </a:p>
          <a:p>
            <a:endParaRPr lang="en-CA" sz="2100">
              <a:solidFill>
                <a:srgbClr val="000000"/>
              </a:solidFill>
              <a:latin typeface="Times New Roman - 28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3086100"/>
            <a:ext cx="4688198" cy="25914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266299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700" y="596900"/>
            <a:ext cx="33880679" cy="203132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000000"/>
                </a:solidFill>
                <a:latin typeface="Times New Roman - 28"/>
              </a:rPr>
              <a:t>Teachings in the form of stories are an integral part of </a:t>
            </a:r>
          </a:p>
          <a:p>
            <a:r>
              <a:rPr lang="en-US" sz="2100" smtClean="0">
                <a:solidFill>
                  <a:srgbClr val="000000"/>
                </a:solidFill>
                <a:latin typeface="Times New Roman - 28"/>
              </a:rPr>
              <a:t>our identity as a people and as a nation. If we lose these stories, </a:t>
            </a:r>
          </a:p>
          <a:p>
            <a:r>
              <a:rPr lang="en-US" sz="2100" smtClean="0">
                <a:solidFill>
                  <a:srgbClr val="000000"/>
                </a:solidFill>
                <a:latin typeface="Times New Roman - 28"/>
              </a:rPr>
              <a:t>we will do a disservice to our ancestors – those who gave us </a:t>
            </a:r>
          </a:p>
          <a:p>
            <a:r>
              <a:rPr lang="en-US" sz="2100" smtClean="0">
                <a:solidFill>
                  <a:srgbClr val="000000"/>
                </a:solidFill>
                <a:latin typeface="Times New Roman - 28"/>
              </a:rPr>
              <a:t>the responsibility to keep our culture alive.” (Hanna &amp; Henry, </a:t>
            </a:r>
          </a:p>
          <a:p>
            <a:r>
              <a:rPr lang="en-CA" sz="2100" smtClean="0">
                <a:solidFill>
                  <a:srgbClr val="000000"/>
                </a:solidFill>
                <a:latin typeface="Times New Roman - 28"/>
              </a:rPr>
              <a:t>1995, p. 201)</a:t>
            </a:r>
          </a:p>
          <a:p>
            <a:endParaRPr lang="en-CA" sz="2100">
              <a:solidFill>
                <a:srgbClr val="000000"/>
              </a:solidFill>
              <a:latin typeface="Times New Roman - 28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300" y="2971800"/>
            <a:ext cx="3748159" cy="27821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711560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5600"/>
            <a:ext cx="20581365" cy="258532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Times New Roman - 36"/>
              </a:rPr>
              <a:t>First Nations storytelling involves expert use of the</a:t>
            </a:r>
          </a:p>
          <a:p>
            <a:r>
              <a:rPr lang="en-US" sz="2700" smtClean="0">
                <a:solidFill>
                  <a:srgbClr val="000000"/>
                </a:solidFill>
                <a:latin typeface="Times New Roman - 36"/>
              </a:rPr>
              <a:t> voice, vocal and body expression, intonation, the </a:t>
            </a:r>
          </a:p>
          <a:p>
            <a:r>
              <a:rPr lang="en-US" sz="2700" smtClean="0">
                <a:solidFill>
                  <a:srgbClr val="000000"/>
                </a:solidFill>
                <a:latin typeface="Times New Roman - 36"/>
              </a:rPr>
              <a:t>use of verbal imagery, facial animation, context, plot</a:t>
            </a:r>
          </a:p>
          <a:p>
            <a:r>
              <a:rPr lang="en-CA" sz="2700" smtClean="0">
                <a:solidFill>
                  <a:srgbClr val="000000"/>
                </a:solidFill>
                <a:latin typeface="Times New Roman - 36"/>
              </a:rPr>
              <a:t>and </a:t>
            </a:r>
            <a:r>
              <a:rPr lang="en-US" sz="2700" smtClean="0">
                <a:solidFill>
                  <a:srgbClr val="000000"/>
                </a:solidFill>
                <a:latin typeface="Times New Roman - 36"/>
              </a:rPr>
              <a:t>character development, natural pacing of the </a:t>
            </a:r>
          </a:p>
          <a:p>
            <a:r>
              <a:rPr lang="en-CA" sz="2700" smtClean="0">
                <a:solidFill>
                  <a:srgbClr val="000000"/>
                </a:solidFill>
                <a:latin typeface="Times New Roman - 36"/>
              </a:rPr>
              <a:t>telling, and careful </a:t>
            </a:r>
            <a:r>
              <a:rPr lang="en-CA" sz="2700" u="sng" smtClean="0">
                <a:solidFill>
                  <a:srgbClr val="000000"/>
                </a:solidFill>
                <a:latin typeface="Times New Roman - 36"/>
              </a:rPr>
              <a:t>authentic recall</a:t>
            </a:r>
            <a:r>
              <a:rPr lang="en-CA" sz="2700" smtClean="0">
                <a:solidFill>
                  <a:srgbClr val="000000"/>
                </a:solidFill>
                <a:latin typeface="Times New Roman - 36"/>
              </a:rPr>
              <a:t> of the story.</a:t>
            </a:r>
          </a:p>
          <a:p>
            <a:endParaRPr lang="en-CA" sz="2700">
              <a:solidFill>
                <a:srgbClr val="000000"/>
              </a:solidFill>
              <a:latin typeface="Times New Roman - 36"/>
            </a:endParaRPr>
          </a:p>
        </p:txBody>
      </p:sp>
      <p:pic>
        <p:nvPicPr>
          <p:cNvPr id="3" name="Picture 2">
            <a:hlinkClick r:id="rId2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3898900"/>
            <a:ext cx="1608720" cy="22291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3730576" y="3898242"/>
            <a:ext cx="4676824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2100" smtClean="0">
                <a:solidFill>
                  <a:srgbClr val="0000FF"/>
                </a:solidFill>
                <a:latin typeface="Comic Sans MS - 28"/>
              </a:rPr>
              <a:t>What is authentic recall?</a:t>
            </a:r>
            <a:endParaRPr lang="en-CA" sz="2100">
              <a:solidFill>
                <a:srgbClr val="0000FF"/>
              </a:solidFill>
              <a:latin typeface="Comic Sans MS - 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28318" y="5043545"/>
            <a:ext cx="664598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Click on picture for more information</a:t>
            </a:r>
            <a:endParaRPr lang="en-CA">
              <a:solidFill>
                <a:srgbClr val="000000"/>
              </a:solidFill>
              <a:latin typeface="Arial - 24"/>
            </a:endParaRPr>
          </a:p>
        </p:txBody>
      </p:sp>
    </p:spTree>
    <p:extLst>
      <p:ext uri="{BB962C8B-B14F-4D97-AF65-F5344CB8AC3E}">
        <p14:creationId xmlns:p14="http://schemas.microsoft.com/office/powerpoint/2010/main" val="2010895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5600"/>
            <a:ext cx="20581365" cy="213904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900" smtClean="0">
                <a:solidFill>
                  <a:srgbClr val="480048"/>
                </a:solidFill>
                <a:latin typeface="Times New Roman - 26"/>
              </a:rPr>
              <a:t>“Patience and trust are essential for preparing to listen to stories. </a:t>
            </a:r>
          </a:p>
          <a:p>
            <a:r>
              <a:rPr lang="en-US" sz="1900" smtClean="0">
                <a:solidFill>
                  <a:srgbClr val="480048"/>
                </a:solidFill>
                <a:latin typeface="Times New Roman - 26"/>
              </a:rPr>
              <a:t>Listening involves more than just using the auditory sense. Listening </a:t>
            </a:r>
          </a:p>
          <a:p>
            <a:r>
              <a:rPr lang="en-US" sz="1900" smtClean="0">
                <a:solidFill>
                  <a:srgbClr val="480048"/>
                </a:solidFill>
                <a:latin typeface="Times New Roman - 26"/>
              </a:rPr>
              <a:t>encompasses visualizing the characters and their actions and </a:t>
            </a:r>
          </a:p>
          <a:p>
            <a:r>
              <a:rPr lang="en-US" sz="1900" smtClean="0">
                <a:solidFill>
                  <a:srgbClr val="480048"/>
                </a:solidFill>
                <a:latin typeface="Times New Roman - 26"/>
              </a:rPr>
              <a:t>letting the emotions surface. Some say we should listen with three ears: </a:t>
            </a:r>
          </a:p>
          <a:p>
            <a:r>
              <a:rPr lang="en-US" sz="1900" smtClean="0">
                <a:solidFill>
                  <a:srgbClr val="480048"/>
                </a:solidFill>
                <a:latin typeface="Times New Roman - 26"/>
              </a:rPr>
              <a:t>two on our head and one in our heart.” (Archibald, 1997, p. 10).</a:t>
            </a:r>
          </a:p>
          <a:p>
            <a:r>
              <a:rPr lang="en-CA" sz="1900" smtClean="0">
                <a:solidFill>
                  <a:srgbClr val="480048"/>
                </a:solidFill>
                <a:latin typeface="Times New Roman - 26"/>
              </a:rPr>
              <a:t> </a:t>
            </a:r>
          </a:p>
          <a:p>
            <a:endParaRPr lang="en-CA" sz="1900">
              <a:solidFill>
                <a:srgbClr val="480048"/>
              </a:solidFill>
              <a:latin typeface="Times New Roman - 26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0" y="2933700"/>
            <a:ext cx="3810000" cy="3213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2882900"/>
            <a:ext cx="3341350" cy="33413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/>
          <p:cNvSpPr txBox="1"/>
          <p:nvPr/>
        </p:nvSpPr>
        <p:spPr>
          <a:xfrm>
            <a:off x="4217387" y="3646348"/>
            <a:ext cx="175637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mtClean="0">
                <a:solidFill>
                  <a:srgbClr val="000000"/>
                </a:solidFill>
                <a:latin typeface="Comic Sans MS - 24"/>
              </a:rPr>
              <a:t>What does </a:t>
            </a:r>
          </a:p>
          <a:p>
            <a:pPr algn="ctr"/>
            <a:r>
              <a:rPr lang="en-CA" smtClean="0">
                <a:solidFill>
                  <a:srgbClr val="000000"/>
                </a:solidFill>
                <a:latin typeface="Comic Sans MS - 24"/>
              </a:rPr>
              <a:t>this quote</a:t>
            </a:r>
          </a:p>
          <a:p>
            <a:pPr algn="ctr"/>
            <a:r>
              <a:rPr lang="en-CA" smtClean="0">
                <a:solidFill>
                  <a:srgbClr val="000000"/>
                </a:solidFill>
                <a:latin typeface="Comic Sans MS - 24"/>
              </a:rPr>
              <a:t>mean?</a:t>
            </a:r>
            <a:endParaRPr lang="en-CA">
              <a:solidFill>
                <a:srgbClr val="000000"/>
              </a:solidFill>
              <a:latin typeface="Comic Sans MS - 24"/>
            </a:endParaRPr>
          </a:p>
        </p:txBody>
      </p:sp>
    </p:spTree>
    <p:extLst>
      <p:ext uri="{BB962C8B-B14F-4D97-AF65-F5344CB8AC3E}">
        <p14:creationId xmlns:p14="http://schemas.microsoft.com/office/powerpoint/2010/main" val="3883658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00" y="355600"/>
            <a:ext cx="9702800" cy="184665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900" b="1" smtClean="0">
                <a:solidFill>
                  <a:srgbClr val="000000"/>
                </a:solidFill>
                <a:latin typeface="Times New Roman - 26"/>
              </a:rPr>
              <a:t>First Nations Stories</a:t>
            </a:r>
          </a:p>
          <a:p>
            <a:r>
              <a:rPr lang="en-CA" sz="1900" b="1" smtClean="0">
                <a:solidFill>
                  <a:srgbClr val="000000"/>
                </a:solidFill>
                <a:latin typeface="Times New Roman - 26"/>
              </a:rPr>
              <a:t>☉</a:t>
            </a:r>
            <a:r>
              <a:rPr lang="en-US" sz="1900" smtClean="0">
                <a:solidFill>
                  <a:srgbClr val="000000"/>
                </a:solidFill>
                <a:latin typeface="Times New Roman - 26"/>
              </a:rPr>
              <a:t> Stories can vary from the sacred to the historical. </a:t>
            </a:r>
          </a:p>
          <a:p>
            <a:r>
              <a:rPr lang="en-CA" sz="1900" smtClean="0">
                <a:solidFill>
                  <a:srgbClr val="000000"/>
                </a:solidFill>
                <a:latin typeface="Times New Roman - 26"/>
              </a:rPr>
              <a:t>☉</a:t>
            </a:r>
            <a:r>
              <a:rPr lang="en-US" sz="1900" smtClean="0">
                <a:solidFill>
                  <a:srgbClr val="000000"/>
                </a:solidFill>
                <a:latin typeface="Times New Roman - 26"/>
              </a:rPr>
              <a:t> Some focus on social, political, and cultural ways. </a:t>
            </a:r>
          </a:p>
          <a:p>
            <a:r>
              <a:rPr lang="en-CA" sz="1900" smtClean="0">
                <a:solidFill>
                  <a:srgbClr val="000000"/>
                </a:solidFill>
                <a:latin typeface="Times New Roman - 26"/>
              </a:rPr>
              <a:t>☉</a:t>
            </a:r>
            <a:r>
              <a:rPr lang="en-US" sz="1900" smtClean="0">
                <a:solidFill>
                  <a:srgbClr val="000000"/>
                </a:solidFill>
                <a:latin typeface="Times New Roman - 26"/>
              </a:rPr>
              <a:t> Some are entertaining, even humorous. </a:t>
            </a:r>
          </a:p>
          <a:p>
            <a:r>
              <a:rPr lang="en-CA" sz="1900" smtClean="0">
                <a:solidFill>
                  <a:srgbClr val="000000"/>
                </a:solidFill>
                <a:latin typeface="Times New Roman - 26"/>
              </a:rPr>
              <a:t>☉</a:t>
            </a:r>
            <a:r>
              <a:rPr lang="en-US" sz="1900" smtClean="0">
                <a:solidFill>
                  <a:srgbClr val="000000"/>
                </a:solidFill>
                <a:latin typeface="Times New Roman - 26"/>
              </a:rPr>
              <a:t> Some tell of personal, family, community or an entire nation’s experiences. </a:t>
            </a:r>
          </a:p>
          <a:p>
            <a:endParaRPr lang="en-CA" sz="1900">
              <a:solidFill>
                <a:srgbClr val="000000"/>
              </a:solidFill>
              <a:latin typeface="Times New Roman - 26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200400"/>
            <a:ext cx="4481461" cy="29505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333688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444500"/>
            <a:ext cx="9702800" cy="184665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900" b="1" smtClean="0">
                <a:solidFill>
                  <a:srgbClr val="000000"/>
                </a:solidFill>
                <a:latin typeface="Times New Roman - 26"/>
              </a:rPr>
              <a:t>First Nations Stories</a:t>
            </a:r>
          </a:p>
          <a:p>
            <a:r>
              <a:rPr lang="en-CA" sz="1900" b="1" smtClean="0">
                <a:solidFill>
                  <a:srgbClr val="000000"/>
                </a:solidFill>
                <a:latin typeface="Times New Roman - 26"/>
              </a:rPr>
              <a:t>☉</a:t>
            </a:r>
            <a:r>
              <a:rPr lang="en-US" sz="1900" smtClean="0">
                <a:solidFill>
                  <a:srgbClr val="000000"/>
                </a:solidFill>
                <a:latin typeface="Times New Roman - 26"/>
              </a:rPr>
              <a:t> Some are “owned” by certain clans or families and can only be told by a member of that group. </a:t>
            </a:r>
          </a:p>
          <a:p>
            <a:r>
              <a:rPr lang="en-CA" sz="1900" smtClean="0">
                <a:solidFill>
                  <a:srgbClr val="000000"/>
                </a:solidFill>
                <a:latin typeface="Times New Roman - 26"/>
              </a:rPr>
              <a:t>☉</a:t>
            </a:r>
            <a:r>
              <a:rPr lang="en-US" sz="1900" smtClean="0">
                <a:solidFill>
                  <a:srgbClr val="000000"/>
                </a:solidFill>
                <a:latin typeface="Times New Roman - 26"/>
              </a:rPr>
              <a:t> Others can be told by anyone who knows them and cares for them. </a:t>
            </a:r>
          </a:p>
          <a:p>
            <a:r>
              <a:rPr lang="en-CA" sz="1900" smtClean="0">
                <a:solidFill>
                  <a:srgbClr val="000000"/>
                </a:solidFill>
                <a:latin typeface="Times New Roman - 26"/>
              </a:rPr>
              <a:t>☉</a:t>
            </a:r>
            <a:r>
              <a:rPr lang="en-US" sz="1900" smtClean="0">
                <a:solidFill>
                  <a:srgbClr val="000000"/>
                </a:solidFill>
                <a:latin typeface="Times New Roman - 26"/>
              </a:rPr>
              <a:t> Stories reflect the perceptions, relationships, beliefs and attitudes of a particular people.</a:t>
            </a:r>
            <a:endParaRPr lang="en-CA" sz="1900">
              <a:solidFill>
                <a:srgbClr val="000000"/>
              </a:solidFill>
              <a:latin typeface="Times New Roman - 26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3657600"/>
            <a:ext cx="1491603" cy="20414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700" y="3632200"/>
            <a:ext cx="1513372" cy="2045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00" y="3784600"/>
            <a:ext cx="1382639" cy="17313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721100"/>
            <a:ext cx="1505203" cy="19135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02625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</Words>
  <Application>Microsoft Office PowerPoint</Application>
  <PresentationFormat>Custom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Times New Roman - 28</vt:lpstr>
      <vt:lpstr>Comic Sans MS - 24</vt:lpstr>
      <vt:lpstr>Times New Roman - 26</vt:lpstr>
      <vt:lpstr>Arial - 24</vt:lpstr>
      <vt:lpstr>Times New Roman - 36</vt:lpstr>
      <vt:lpstr>Calibri</vt:lpstr>
      <vt:lpstr>Comic Sans MS - 28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 District 52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Ashley</dc:creator>
  <cp:lastModifiedBy>Anna Ashley</cp:lastModifiedBy>
  <cp:revision>1</cp:revision>
  <dcterms:created xsi:type="dcterms:W3CDTF">2015-09-24T21:56:00Z</dcterms:created>
  <dcterms:modified xsi:type="dcterms:W3CDTF">2015-09-24T21:56:02Z</dcterms:modified>
</cp:coreProperties>
</file>