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56" r:id="rId5"/>
    <p:sldId id="257" r:id="rId6"/>
    <p:sldId id="258" r:id="rId7"/>
    <p:sldId id="259" r:id="rId8"/>
    <p:sldId id="260" r:id="rId9"/>
    <p:sldId id="271" r:id="rId10"/>
    <p:sldId id="272" r:id="rId11"/>
    <p:sldId id="270" r:id="rId1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0C2AE-7B93-4377-9B6F-72CF36560EC1}" v="3" dt="2024-04-04T20:00:16.00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winkl"/>
          <a:ea typeface="Twinkl"/>
          <a:cs typeface="Twinkl"/>
        </a:font>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CDDB"/>
          </a:solidFill>
        </a:fill>
      </a:tcStyle>
    </a:wholeTbl>
    <a:band2H>
      <a:tcTxStyle/>
      <a:tcStyle>
        <a:tcBdr/>
        <a:fill>
          <a:solidFill>
            <a:srgbClr val="FAE8EE"/>
          </a:solidFill>
        </a:fill>
      </a:tcStyle>
    </a:band2H>
    <a:firstCol>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winkl"/>
          <a:ea typeface="Twinkl"/>
          <a:cs typeface="Twinkl"/>
        </a:font>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BCC"/>
          </a:solidFill>
        </a:fill>
      </a:tcStyle>
    </a:wholeTbl>
    <a:band2H>
      <a:tcTxStyle/>
      <a:tcStyle>
        <a:tcBdr/>
        <a:fill>
          <a:solidFill>
            <a:srgbClr val="FAF5E7"/>
          </a:solidFill>
        </a:fill>
      </a:tcStyle>
    </a:band2H>
    <a:firstCol>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winkl"/>
          <a:ea typeface="Twinkl"/>
          <a:cs typeface="Twinkl"/>
        </a:font>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CFE8"/>
          </a:solidFill>
        </a:fill>
      </a:tcStyle>
    </a:wholeTbl>
    <a:band2H>
      <a:tcTxStyle/>
      <a:tcStyle>
        <a:tcBdr/>
        <a:fill>
          <a:solidFill>
            <a:srgbClr val="EEE8F4"/>
          </a:solidFill>
        </a:fill>
      </a:tcStyle>
    </a:band2H>
    <a:firstCol>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winkl"/>
          <a:ea typeface="Twinkl"/>
          <a:cs typeface="Twinkl"/>
        </a:font>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Twinkl"/>
          <a:ea typeface="Twinkl"/>
          <a:cs typeface="Twink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winkl"/>
          <a:ea typeface="Twinkl"/>
          <a:cs typeface="Twinkl"/>
        </a:font>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winkl"/>
          <a:ea typeface="Twinkl"/>
          <a:cs typeface="Twinkl"/>
        </a:font>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winkl"/>
          <a:ea typeface="Twinkl"/>
          <a:cs typeface="Twinkl"/>
        </a:font>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
          <a:latin typeface="Twinkl"/>
          <a:ea typeface="Twinkl"/>
          <a:cs typeface="Twink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
          <a:latin typeface="Twinkl"/>
          <a:ea typeface="Twinkl"/>
          <a:cs typeface="Twinkl"/>
        </a:font>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a:tcStyle>
        <a:tcBdr/>
        <a:fill>
          <a:solidFill>
            <a:srgbClr val="FFFFFF"/>
          </a:solidFill>
        </a:fill>
      </a:tcStyle>
    </a:band2H>
    <a:firstCol>
      <a:tcTxStyle b="on" i="off">
        <a:font>
          <a:latin typeface="Twinkl"/>
          <a:ea typeface="Twinkl"/>
          <a:cs typeface="Twinkl"/>
        </a:font>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
          <a:latin typeface="Twinkl"/>
          <a:ea typeface="Twinkl"/>
          <a:cs typeface="Twinkl"/>
        </a:font>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
          <a:latin typeface="Twinkl"/>
          <a:ea typeface="Twinkl"/>
          <a:cs typeface="Twinkl"/>
        </a:font>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5" d="100"/>
          <a:sy n="105" d="100"/>
        </p:scale>
        <p:origin x="17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xfrm>
            <a:off x="1143000" y="685800"/>
            <a:ext cx="4572000" cy="3429000"/>
          </a:xfrm>
          <a:prstGeom prst="rect">
            <a:avLst/>
          </a:prstGeom>
        </p:spPr>
        <p:txBody>
          <a:bodyPr/>
          <a:lstStyle/>
          <a:p>
            <a:endParaRPr/>
          </a:p>
        </p:txBody>
      </p:sp>
      <p:sp>
        <p:nvSpPr>
          <p:cNvPr id="44" name="Shape 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Rounded Rectangle 4"/>
          <p:cNvGrpSpPr/>
          <p:nvPr/>
        </p:nvGrpSpPr>
        <p:grpSpPr>
          <a:xfrm>
            <a:off x="457198" y="438151"/>
            <a:ext cx="8220076" cy="5981699"/>
            <a:chOff x="0" y="0"/>
            <a:chExt cx="8220075" cy="5981698"/>
          </a:xfrm>
        </p:grpSpPr>
        <p:sp>
          <p:nvSpPr>
            <p:cNvPr id="18" name="Rectangle"/>
            <p:cNvSpPr/>
            <p:nvPr/>
          </p:nvSpPr>
          <p:spPr>
            <a:xfrm>
              <a:off x="0" y="0"/>
              <a:ext cx="8220075" cy="5981699"/>
            </a:xfrm>
            <a:prstGeom prst="roundRect">
              <a:avLst>
                <a:gd name="adj" fmla="val 0"/>
              </a:avLst>
            </a:prstGeom>
            <a:solidFill>
              <a:srgbClr val="FFFFFF"/>
            </a:solidFill>
            <a:ln w="12700" cap="flat">
              <a:noFill/>
              <a:miter lim="400000"/>
            </a:ln>
            <a:effectLst>
              <a:outerShdw blurRad="406400" rotWithShape="0">
                <a:srgbClr val="000000">
                  <a:alpha val="21567"/>
                </a:srgbClr>
              </a:outerShdw>
            </a:effectLst>
          </p:spPr>
          <p:txBody>
            <a:bodyPr wrap="square" lIns="45719" tIns="45719" rIns="45719" bIns="45719" numCol="1" anchor="ctr">
              <a:noAutofit/>
            </a:bodyPr>
            <a:lstStyle/>
            <a:p>
              <a:pPr algn="ctr">
                <a:defRPr>
                  <a:solidFill>
                    <a:srgbClr val="FFFFFF"/>
                  </a:solidFill>
                </a:defRPr>
              </a:pPr>
              <a:endParaRPr/>
            </a:p>
          </p:txBody>
        </p:sp>
        <p:sp>
          <p:nvSpPr>
            <p:cNvPr id="19" name="Text"/>
            <p:cNvSpPr txBox="1"/>
            <p:nvPr/>
          </p:nvSpPr>
          <p:spPr>
            <a:xfrm>
              <a:off x="45719" y="2849878"/>
              <a:ext cx="8128637" cy="281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300">
                  <a:solidFill>
                    <a:srgbClr val="FFFFFF"/>
                  </a:solidFill>
                </a:defRPr>
              </a:lvl1pPr>
            </a:lstStyle>
            <a:p>
              <a:r>
                <a:t> </a:t>
              </a:r>
            </a:p>
          </p:txBody>
        </p:sp>
      </p:grpSp>
      <p:sp>
        <p:nvSpPr>
          <p:cNvPr id="21" name="Title Text"/>
          <p:cNvSpPr txBox="1">
            <a:spLocks noGrp="1"/>
          </p:cNvSpPr>
          <p:nvPr>
            <p:ph type="title"/>
          </p:nvPr>
        </p:nvSpPr>
        <p:spPr>
          <a:xfrm>
            <a:off x="457198" y="438151"/>
            <a:ext cx="8220076" cy="994306"/>
          </a:xfrm>
          <a:prstGeom prst="rect">
            <a:avLst/>
          </a:prstGeom>
        </p:spPr>
        <p:txBody>
          <a:bodyPr/>
          <a:lstStyle/>
          <a:p>
            <a: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2000" tIns="252000" rIns="252000" bIns="252000" anchor="ctr">
            <a:normAutofit/>
          </a:bodyP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2000" tIns="252000" rIns="252000" bIns="2520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1pPr>
      <a:lvl2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2pPr>
      <a:lvl3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3pPr>
      <a:lvl4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4pPr>
      <a:lvl5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5pPr>
      <a:lvl6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6pPr>
      <a:lvl7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7pPr>
      <a:lvl8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8pPr>
      <a:lvl9pPr marL="0" marR="0" indent="0" algn="ctr" defTabSz="914400" rtl="0" latinLnBrk="0">
        <a:lnSpc>
          <a:spcPct val="90000"/>
        </a:lnSpc>
        <a:spcBef>
          <a:spcPts val="0"/>
        </a:spcBef>
        <a:spcAft>
          <a:spcPts val="0"/>
        </a:spcAft>
        <a:buClrTx/>
        <a:buSzTx/>
        <a:buFontTx/>
        <a:buNone/>
        <a:tabLst/>
        <a:defRPr sz="3600" b="1" i="0" u="none" strike="noStrike" cap="none" spc="0" baseline="0">
          <a:solidFill>
            <a:srgbClr val="1C1C1C"/>
          </a:solidFill>
          <a:uFillTx/>
          <a:latin typeface="Twinkl"/>
          <a:ea typeface="Twinkl"/>
          <a:cs typeface="Twinkl"/>
          <a:sym typeface="Twink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1pPr>
      <a:lvl2pPr marL="714375" marR="0" indent="-257175"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2pPr>
      <a:lvl3pPr marL="1208314" marR="0" indent="-293914"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3pPr>
      <a:lvl4pPr marL="1665514" marR="0" indent="-293914"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4pPr>
      <a:lvl5pPr marL="2122714" marR="0" indent="-293914"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5pPr>
      <a:lvl6pPr marL="25146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6pPr>
      <a:lvl7pPr marL="29718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7pPr>
      <a:lvl8pPr marL="34290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8pPr>
      <a:lvl9pPr marL="38862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1C1C1C"/>
          </a:solidFill>
          <a:uFillTx/>
          <a:latin typeface="Twinkl"/>
          <a:ea typeface="Twinkl"/>
          <a:cs typeface="Twinkl"/>
          <a:sym typeface="Twink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wink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cbc.ca/missingandmurdered/"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moosehidecampaign.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7CDE2C-A64B-FD78-8B0A-32856482C5BF}"/>
              </a:ext>
            </a:extLst>
          </p:cNvPr>
          <p:cNvSpPr txBox="1"/>
          <p:nvPr/>
        </p:nvSpPr>
        <p:spPr>
          <a:xfrm>
            <a:off x="1366344" y="5517930"/>
            <a:ext cx="6726621" cy="415496"/>
          </a:xfrm>
          <a:prstGeom prst="rect">
            <a:avLst/>
          </a:prstGeom>
          <a:solidFill>
            <a:schemeClr val="accent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1000" dirty="0">
                <a:solidFill>
                  <a:srgbClr val="141314"/>
                </a:solidFill>
                <a:effectLst/>
                <a:latin typeface="Roboto" pitchFamily="2" charset="0"/>
              </a:rPr>
              <a:t>Thoughtful consideration has been taken to ensure we pay respect to Indigenous peoples in our resources, </a:t>
            </a:r>
            <a:br>
              <a:rPr lang="en-US" sz="1000" dirty="0">
                <a:solidFill>
                  <a:srgbClr val="141314"/>
                </a:solidFill>
                <a:effectLst/>
                <a:latin typeface="Roboto" pitchFamily="2" charset="0"/>
              </a:rPr>
            </a:br>
            <a:r>
              <a:rPr lang="en-US" sz="1000" dirty="0">
                <a:solidFill>
                  <a:srgbClr val="141314"/>
                </a:solidFill>
                <a:effectLst/>
                <a:latin typeface="Roboto" pitchFamily="2" charset="0"/>
              </a:rPr>
              <a:t>with Truth and Reconciliation as our mission.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3"/>
          <p:cNvSpPr txBox="1"/>
          <p:nvPr/>
        </p:nvSpPr>
        <p:spPr>
          <a:xfrm>
            <a:off x="721784" y="1284732"/>
            <a:ext cx="7581387" cy="2739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spcBef>
                <a:spcPts val="600"/>
              </a:spcBef>
              <a:buSzPct val="100000"/>
              <a:buFont typeface="Arial"/>
              <a:buChar char="•"/>
            </a:pPr>
            <a:r>
              <a:rPr lang="en-US" dirty="0"/>
              <a:t>Red Dress Day takes place annually on May 5th, and is a day to </a:t>
            </a:r>
            <a:r>
              <a:rPr lang="en-US" dirty="0" err="1"/>
              <a:t>honour</a:t>
            </a:r>
            <a:r>
              <a:rPr lang="en-US" dirty="0"/>
              <a:t> and bring awareness to the countless missing and murdered Indigenous women, girls and </a:t>
            </a:r>
            <a:r>
              <a:rPr lang="en-GB" dirty="0"/>
              <a:t>Two-Spirit </a:t>
            </a:r>
            <a:r>
              <a:rPr lang="en-US" dirty="0"/>
              <a:t>people across Turtle Island.</a:t>
            </a:r>
          </a:p>
          <a:p>
            <a:pPr marL="285750" indent="-285750">
              <a:spcBef>
                <a:spcPts val="600"/>
              </a:spcBef>
              <a:buSzPct val="100000"/>
              <a:buFont typeface="Arial"/>
              <a:buChar char="•"/>
            </a:pPr>
            <a:r>
              <a:rPr lang="en-US" dirty="0"/>
              <a:t>The acronym for missing and murdered Indigenous women, girls and </a:t>
            </a:r>
            <a:r>
              <a:rPr lang="en-GB" dirty="0"/>
              <a:t>Two-Spirit </a:t>
            </a:r>
            <a:r>
              <a:rPr lang="en-US" dirty="0"/>
              <a:t>people is MMIWG2S.</a:t>
            </a:r>
          </a:p>
          <a:p>
            <a:pPr marL="285750" indent="-285750">
              <a:spcBef>
                <a:spcPts val="600"/>
              </a:spcBef>
              <a:buSzPct val="100000"/>
              <a:buFont typeface="Arial"/>
              <a:buChar char="•"/>
            </a:pPr>
            <a:r>
              <a:rPr lang="en-US" dirty="0"/>
              <a:t>Red Dress Day was inspired by Metis artist Jaime Black, who did a </a:t>
            </a:r>
            <a:r>
              <a:rPr lang="en-US" dirty="0" err="1"/>
              <a:t>REDress</a:t>
            </a:r>
            <a:r>
              <a:rPr lang="en-US" dirty="0"/>
              <a:t> project art installation where she hung empty red dresses to represent the missing and murdered women. Since then, the red dress has become a symbol for MMIWG2S.</a:t>
            </a:r>
            <a:endParaRPr dirty="0"/>
          </a:p>
        </p:txBody>
      </p:sp>
      <p:sp>
        <p:nvSpPr>
          <p:cNvPr id="49" name="Title 5"/>
          <p:cNvSpPr txBox="1">
            <a:spLocks noGrp="1"/>
          </p:cNvSpPr>
          <p:nvPr>
            <p:ph type="title"/>
          </p:nvPr>
        </p:nvSpPr>
        <p:spPr>
          <a:xfrm>
            <a:off x="485274" y="466227"/>
            <a:ext cx="8163923" cy="938154"/>
          </a:xfrm>
          <a:prstGeom prst="rect">
            <a:avLst/>
          </a:prstGeom>
        </p:spPr>
        <p:txBody>
          <a:bodyPr/>
          <a:lstStyle>
            <a:lvl1pPr defTabSz="758951">
              <a:defRPr sz="2988"/>
            </a:lvl1pPr>
          </a:lstStyle>
          <a:p>
            <a:r>
              <a:rPr lang="en-US" dirty="0"/>
              <a:t>What is Red Dress Day?</a:t>
            </a:r>
            <a:endParaRPr dirty="0"/>
          </a:p>
        </p:txBody>
      </p:sp>
      <p:sp>
        <p:nvSpPr>
          <p:cNvPr id="2" name="TextBox 1">
            <a:extLst>
              <a:ext uri="{FF2B5EF4-FFF2-40B4-BE49-F238E27FC236}">
                <a16:creationId xmlns:a16="http://schemas.microsoft.com/office/drawing/2014/main" id="{51ED6FBD-0C0E-1EA9-BB66-397FA8649CDA}"/>
              </a:ext>
            </a:extLst>
          </p:cNvPr>
          <p:cNvSpPr txBox="1"/>
          <p:nvPr/>
        </p:nvSpPr>
        <p:spPr>
          <a:xfrm>
            <a:off x="721785" y="5387765"/>
            <a:ext cx="7690899" cy="738664"/>
          </a:xfrm>
          <a:prstGeom prst="rect">
            <a:avLst/>
          </a:prstGeom>
          <a:solidFill>
            <a:srgbClr val="E7372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4320" tIns="91440" rIns="274320" bIns="91440">
            <a:spAutoFit/>
          </a:bodyPr>
          <a:lstStyle/>
          <a:p>
            <a:pPr>
              <a:spcBef>
                <a:spcPts val="600"/>
              </a:spcBef>
              <a:buSzPct val="100000"/>
            </a:pPr>
            <a:r>
              <a:rPr lang="en-US" dirty="0">
                <a:solidFill>
                  <a:schemeClr val="bg1"/>
                </a:solidFill>
              </a:rPr>
              <a:t>Indigenous women are </a:t>
            </a:r>
            <a:r>
              <a:rPr lang="en-US" b="1" dirty="0">
                <a:solidFill>
                  <a:schemeClr val="bg1"/>
                </a:solidFill>
              </a:rPr>
              <a:t>12</a:t>
            </a:r>
            <a:r>
              <a:rPr lang="en-US" dirty="0">
                <a:solidFill>
                  <a:schemeClr val="bg1"/>
                </a:solidFill>
              </a:rPr>
              <a:t> times more likely to be murdered </a:t>
            </a:r>
            <a:br>
              <a:rPr lang="en-US" dirty="0">
                <a:solidFill>
                  <a:schemeClr val="bg1"/>
                </a:solidFill>
              </a:rPr>
            </a:br>
            <a:r>
              <a:rPr lang="en-US" dirty="0">
                <a:solidFill>
                  <a:schemeClr val="bg1"/>
                </a:solidFill>
              </a:rPr>
              <a:t>or go missing than any other women in Canada.</a:t>
            </a:r>
            <a:endParaRPr dirty="0">
              <a:solidFill>
                <a:schemeClr val="bg1"/>
              </a:solidFill>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bg/>
                                          </p:spTgt>
                                        </p:tgtEl>
                                        <p:attrNameLst>
                                          <p:attrName>style.visibility</p:attrName>
                                        </p:attrNameLst>
                                      </p:cBhvr>
                                      <p:to>
                                        <p:strVal val="visible"/>
                                      </p:to>
                                    </p:set>
                                    <p:animEffect transition="in" filter="fade">
                                      <p:cBhvr>
                                        <p:cTn id="7" dur="500"/>
                                        <p:tgtEl>
                                          <p:spTgt spid="4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fade">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xEl>
                                              <p:pRg st="1" end="1"/>
                                            </p:txEl>
                                          </p:spTgt>
                                        </p:tgtEl>
                                        <p:attrNameLst>
                                          <p:attrName>style.visibility</p:attrName>
                                        </p:attrNameLst>
                                      </p:cBhvr>
                                      <p:to>
                                        <p:strVal val="visible"/>
                                      </p:to>
                                    </p:set>
                                    <p:animEffect transition="in" filter="fade">
                                      <p:cBhvr>
                                        <p:cTn id="17" dur="500"/>
                                        <p:tgtEl>
                                          <p:spTgt spid="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xEl>
                                              <p:pRg st="2" end="2"/>
                                            </p:txEl>
                                          </p:spTgt>
                                        </p:tgtEl>
                                        <p:attrNameLst>
                                          <p:attrName>style.visibility</p:attrName>
                                        </p:attrNameLst>
                                      </p:cBhvr>
                                      <p:to>
                                        <p:strVal val="visible"/>
                                      </p:to>
                                    </p:set>
                                    <p:animEffect transition="in" filter="fade">
                                      <p:cBhvr>
                                        <p:cTn id="22" dur="500"/>
                                        <p:tgtEl>
                                          <p:spTgt spid="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3"/>
          <p:cNvSpPr txBox="1"/>
          <p:nvPr/>
        </p:nvSpPr>
        <p:spPr>
          <a:xfrm>
            <a:off x="721785" y="1284732"/>
            <a:ext cx="7690899" cy="2462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spcBef>
                <a:spcPts val="600"/>
              </a:spcBef>
              <a:buSzPct val="100000"/>
              <a:buFont typeface="Arial"/>
              <a:buChar char="•"/>
            </a:pPr>
            <a:r>
              <a:rPr lang="en-US" sz="1600" dirty="0"/>
              <a:t>Indigenous people face greater threats of violence for multiple reasons:</a:t>
            </a:r>
          </a:p>
          <a:p>
            <a:pPr marL="285750" lvl="2" indent="-285750">
              <a:spcBef>
                <a:spcPts val="600"/>
              </a:spcBef>
              <a:buSzPct val="100000"/>
              <a:buFont typeface="Arial"/>
              <a:buChar char="•"/>
            </a:pPr>
            <a:r>
              <a:rPr lang="en-US" sz="1600" dirty="0"/>
              <a:t>Intergenerational trauma caused from the residential school system has created cycles of violence for Indigenous families. Every Indigenous person you know has a relative who attended residential school and is now having to live with that trauma. </a:t>
            </a:r>
          </a:p>
          <a:p>
            <a:pPr marL="285750" lvl="2" indent="-285750">
              <a:spcBef>
                <a:spcPts val="600"/>
              </a:spcBef>
              <a:buSzPct val="100000"/>
              <a:buFont typeface="Arial"/>
              <a:buChar char="•"/>
            </a:pPr>
            <a:r>
              <a:rPr lang="en-US" sz="1600"/>
              <a:t>Systemic </a:t>
            </a:r>
            <a:r>
              <a:rPr lang="en-US" sz="1600" dirty="0"/>
              <a:t>racism is racism that lives within our social systems such as within schools or police forces. Systemic racism has allowed investigations to be treated differently with Indigenous murder cases, which often result in less attention to the case and less urgency when an Indigenous person is missing.</a:t>
            </a:r>
            <a:endParaRPr sz="1600" dirty="0"/>
          </a:p>
        </p:txBody>
      </p:sp>
      <p:sp>
        <p:nvSpPr>
          <p:cNvPr id="55" name="Title 5"/>
          <p:cNvSpPr txBox="1">
            <a:spLocks noGrp="1"/>
          </p:cNvSpPr>
          <p:nvPr>
            <p:ph type="title"/>
          </p:nvPr>
        </p:nvSpPr>
        <p:spPr>
          <a:xfrm>
            <a:off x="485274" y="466227"/>
            <a:ext cx="8163923" cy="938154"/>
          </a:xfrm>
          <a:prstGeom prst="rect">
            <a:avLst/>
          </a:prstGeom>
        </p:spPr>
        <p:txBody>
          <a:bodyPr>
            <a:normAutofit/>
          </a:bodyPr>
          <a:lstStyle>
            <a:lvl1pPr defTabSz="758951">
              <a:defRPr sz="2988"/>
            </a:lvl1pPr>
          </a:lstStyle>
          <a:p>
            <a:r>
              <a:rPr lang="en-US" dirty="0"/>
              <a:t>Why the Epidemic of MMIWG2S?</a:t>
            </a:r>
            <a:endParaRPr dirty="0"/>
          </a:p>
        </p:txBody>
      </p:sp>
      <p:pic>
        <p:nvPicPr>
          <p:cNvPr id="5" name="Picture 4" descr="Text&#10;&#10;Description automatically generated">
            <a:extLst>
              <a:ext uri="{FF2B5EF4-FFF2-40B4-BE49-F238E27FC236}">
                <a16:creationId xmlns:a16="http://schemas.microsoft.com/office/drawing/2014/main" id="{DEBD47E1-DDBA-2F58-19C9-B28675E6FB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1872"/>
          <a:stretch/>
        </p:blipFill>
        <p:spPr>
          <a:xfrm>
            <a:off x="2421060" y="3746945"/>
            <a:ext cx="4301880" cy="3111056"/>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bg/>
                                          </p:spTgt>
                                        </p:tgtEl>
                                        <p:attrNameLst>
                                          <p:attrName>style.visibility</p:attrName>
                                        </p:attrNameLst>
                                      </p:cBhvr>
                                      <p:to>
                                        <p:strVal val="visible"/>
                                      </p:to>
                                    </p:set>
                                    <p:animEffect transition="in" filter="fade">
                                      <p:cBhvr>
                                        <p:cTn id="7" dur="500"/>
                                        <p:tgtEl>
                                          <p:spTgt spid="5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fade">
                                      <p:cBhvr>
                                        <p:cTn id="12" dur="500"/>
                                        <p:tgtEl>
                                          <p:spTgt spid="5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xEl>
                                              <p:pRg st="1" end="1"/>
                                            </p:txEl>
                                          </p:spTgt>
                                        </p:tgtEl>
                                        <p:attrNameLst>
                                          <p:attrName>style.visibility</p:attrName>
                                        </p:attrNameLst>
                                      </p:cBhvr>
                                      <p:to>
                                        <p:strVal val="visible"/>
                                      </p:to>
                                    </p:set>
                                    <p:animEffect transition="in" filter="fade">
                                      <p:cBhvr>
                                        <p:cTn id="19" dur="500"/>
                                        <p:tgtEl>
                                          <p:spTgt spid="54">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fade">
                                      <p:cBhvr>
                                        <p:cTn id="22"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3"/>
          <p:cNvSpPr txBox="1"/>
          <p:nvPr/>
        </p:nvSpPr>
        <p:spPr>
          <a:xfrm>
            <a:off x="721785" y="1284732"/>
            <a:ext cx="7707512" cy="1892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spcBef>
                <a:spcPts val="600"/>
              </a:spcBef>
              <a:buSzPct val="100000"/>
              <a:buFont typeface="Arial"/>
              <a:buChar char="•"/>
            </a:pPr>
            <a:r>
              <a:rPr lang="en-US" sz="1600" dirty="0"/>
              <a:t>Indigenous children make up over half the foster care system, a system that can often leave youth more vulnerable and susceptible to violence.</a:t>
            </a:r>
          </a:p>
          <a:p>
            <a:pPr marL="285750" indent="-285750">
              <a:spcBef>
                <a:spcPts val="600"/>
              </a:spcBef>
              <a:buSzPct val="100000"/>
              <a:buFont typeface="Arial"/>
              <a:buChar char="•"/>
            </a:pPr>
            <a:r>
              <a:rPr lang="en-US" sz="1600" dirty="0"/>
              <a:t>Indigenous communities are often in more isolated places where there is a surge of transient workers. We see higher rates of violence in places where the work is primarily male dominated and where the employees have no connection to the place or people. We also see high rates of violence in areas with vast forests and lack of cell service. </a:t>
            </a:r>
            <a:endParaRPr sz="1600" dirty="0"/>
          </a:p>
        </p:txBody>
      </p:sp>
      <p:sp>
        <p:nvSpPr>
          <p:cNvPr id="59" name="Title 5"/>
          <p:cNvSpPr txBox="1">
            <a:spLocks noGrp="1"/>
          </p:cNvSpPr>
          <p:nvPr>
            <p:ph type="title"/>
          </p:nvPr>
        </p:nvSpPr>
        <p:spPr>
          <a:xfrm>
            <a:off x="485274" y="466227"/>
            <a:ext cx="8163923" cy="938154"/>
          </a:xfrm>
          <a:prstGeom prst="rect">
            <a:avLst/>
          </a:prstGeom>
        </p:spPr>
        <p:txBody>
          <a:bodyPr>
            <a:normAutofit/>
          </a:bodyPr>
          <a:lstStyle>
            <a:lvl1pPr defTabSz="758951">
              <a:defRPr sz="2988"/>
            </a:lvl1pPr>
          </a:lstStyle>
          <a:p>
            <a:r>
              <a:rPr lang="en-US" dirty="0"/>
              <a:t>Why the </a:t>
            </a:r>
            <a:r>
              <a:rPr lang="en-US"/>
              <a:t>Epidemic of MMIWG2S</a:t>
            </a:r>
            <a:r>
              <a:rPr lang="en-US" dirty="0"/>
              <a:t>? (Continued)</a:t>
            </a:r>
            <a:endParaRPr dirty="0"/>
          </a:p>
        </p:txBody>
      </p:sp>
      <p:pic>
        <p:nvPicPr>
          <p:cNvPr id="2" name="Picture 1" descr="Text&#10;&#10;Description automatically generated">
            <a:extLst>
              <a:ext uri="{FF2B5EF4-FFF2-40B4-BE49-F238E27FC236}">
                <a16:creationId xmlns:a16="http://schemas.microsoft.com/office/drawing/2014/main" id="{86B71662-1C08-7F2E-9C26-BA141E0B52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1872"/>
          <a:stretch/>
        </p:blipFill>
        <p:spPr>
          <a:xfrm>
            <a:off x="2421060" y="3746945"/>
            <a:ext cx="4301880" cy="3111056"/>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bg/>
                                          </p:spTgt>
                                        </p:tgtEl>
                                        <p:attrNameLst>
                                          <p:attrName>style.visibility</p:attrName>
                                        </p:attrNameLst>
                                      </p:cBhvr>
                                      <p:to>
                                        <p:strVal val="visible"/>
                                      </p:to>
                                    </p:set>
                                    <p:animEffect transition="in" filter="fade">
                                      <p:cBhvr>
                                        <p:cTn id="7" dur="500"/>
                                        <p:tgtEl>
                                          <p:spTgt spid="5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xEl>
                                              <p:pRg st="0" end="0"/>
                                            </p:txEl>
                                          </p:spTgt>
                                        </p:tgtEl>
                                        <p:attrNameLst>
                                          <p:attrName>style.visibility</p:attrName>
                                        </p:attrNameLst>
                                      </p:cBhvr>
                                      <p:to>
                                        <p:strVal val="visible"/>
                                      </p:to>
                                    </p:set>
                                    <p:animEffect transition="in" filter="fade">
                                      <p:cBhvr>
                                        <p:cTn id="12" dur="500"/>
                                        <p:tgtEl>
                                          <p:spTgt spid="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xEl>
                                              <p:pRg st="1" end="1"/>
                                            </p:txEl>
                                          </p:spTgt>
                                        </p:tgtEl>
                                        <p:attrNameLst>
                                          <p:attrName>style.visibility</p:attrName>
                                        </p:attrNameLst>
                                      </p:cBhvr>
                                      <p:to>
                                        <p:strVal val="visible"/>
                                      </p:to>
                                    </p:set>
                                    <p:animEffect transition="in" filter="fade">
                                      <p:cBhvr>
                                        <p:cTn id="17" dur="500"/>
                                        <p:tgtEl>
                                          <p:spTgt spid="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5"/>
          <p:cNvSpPr txBox="1">
            <a:spLocks noGrp="1"/>
          </p:cNvSpPr>
          <p:nvPr>
            <p:ph type="title"/>
          </p:nvPr>
        </p:nvSpPr>
        <p:spPr>
          <a:xfrm>
            <a:off x="485274" y="466227"/>
            <a:ext cx="8163923" cy="938154"/>
          </a:xfrm>
          <a:prstGeom prst="rect">
            <a:avLst/>
          </a:prstGeom>
        </p:spPr>
        <p:txBody>
          <a:bodyPr lIns="91439" tIns="91439" rIns="91439" bIns="91439"/>
          <a:lstStyle>
            <a:lvl1pPr>
              <a:defRPr spc="-100"/>
            </a:lvl1pPr>
          </a:lstStyle>
          <a:p>
            <a:r>
              <a:rPr lang="en-US" dirty="0"/>
              <a:t>What Can You Do about It?</a:t>
            </a:r>
            <a:endParaRPr dirty="0"/>
          </a:p>
        </p:txBody>
      </p:sp>
      <p:sp>
        <p:nvSpPr>
          <p:cNvPr id="9" name="TextBox 3">
            <a:extLst>
              <a:ext uri="{FF2B5EF4-FFF2-40B4-BE49-F238E27FC236}">
                <a16:creationId xmlns:a16="http://schemas.microsoft.com/office/drawing/2014/main" id="{864C15E7-A29D-E35C-774A-DD74560F168E}"/>
              </a:ext>
            </a:extLst>
          </p:cNvPr>
          <p:cNvSpPr txBox="1"/>
          <p:nvPr/>
        </p:nvSpPr>
        <p:spPr>
          <a:xfrm>
            <a:off x="721785" y="1284732"/>
            <a:ext cx="7707512"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spcBef>
                <a:spcPts val="600"/>
              </a:spcBef>
              <a:buSzPct val="100000"/>
              <a:buFont typeface="Arial"/>
              <a:buChar char="•"/>
            </a:pPr>
            <a:r>
              <a:rPr lang="en-US" dirty="0"/>
              <a:t>Many Canadians don’t know that this epidemic is happening. You can help to educate them about what you have learned. </a:t>
            </a:r>
          </a:p>
          <a:p>
            <a:pPr marL="285750" indent="-285750">
              <a:spcBef>
                <a:spcPts val="600"/>
              </a:spcBef>
              <a:buSzPct val="100000"/>
              <a:buFont typeface="Arial"/>
              <a:buChar char="•"/>
            </a:pPr>
            <a:r>
              <a:rPr lang="en-US" dirty="0"/>
              <a:t>Support Indigenous people and amplify their voices!</a:t>
            </a:r>
          </a:p>
          <a:p>
            <a:pPr marL="285750" indent="-285750">
              <a:spcBef>
                <a:spcPts val="600"/>
              </a:spcBef>
              <a:buSzPct val="100000"/>
              <a:buFont typeface="Arial"/>
              <a:buChar char="•"/>
            </a:pPr>
            <a:r>
              <a:rPr lang="en-US" dirty="0"/>
              <a:t>Hold fundraisers or awareness campaigns</a:t>
            </a:r>
            <a:endParaRPr dirty="0"/>
          </a:p>
        </p:txBody>
      </p:sp>
      <p:grpSp>
        <p:nvGrpSpPr>
          <p:cNvPr id="34" name="Group 33">
            <a:extLst>
              <a:ext uri="{FF2B5EF4-FFF2-40B4-BE49-F238E27FC236}">
                <a16:creationId xmlns:a16="http://schemas.microsoft.com/office/drawing/2014/main" id="{A0DE6EB4-11B9-A665-DCD5-DEEA7335A939}"/>
              </a:ext>
            </a:extLst>
          </p:cNvPr>
          <p:cNvGrpSpPr/>
          <p:nvPr/>
        </p:nvGrpSpPr>
        <p:grpSpPr>
          <a:xfrm>
            <a:off x="2238704" y="2918848"/>
            <a:ext cx="4399540" cy="4285440"/>
            <a:chOff x="2238704" y="2918848"/>
            <a:chExt cx="4399540" cy="4285440"/>
          </a:xfrm>
        </p:grpSpPr>
        <p:pic>
          <p:nvPicPr>
            <p:cNvPr id="13" name="Picture 12" descr="A group of people wearing clothing&#10;&#10;Description automatically generated with medium confidence">
              <a:extLst>
                <a:ext uri="{FF2B5EF4-FFF2-40B4-BE49-F238E27FC236}">
                  <a16:creationId xmlns:a16="http://schemas.microsoft.com/office/drawing/2014/main" id="{BE2030F2-AB32-E3DC-F16D-37C696D23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704" y="2918848"/>
              <a:ext cx="4399540" cy="3738780"/>
            </a:xfrm>
            <a:prstGeom prst="rect">
              <a:avLst/>
            </a:prstGeom>
          </p:spPr>
        </p:pic>
        <p:pic>
          <p:nvPicPr>
            <p:cNvPr id="17" name="Picture 16" descr="A picture containing text, indoor, oven, microwave&#10;&#10;Description automatically generated">
              <a:extLst>
                <a:ext uri="{FF2B5EF4-FFF2-40B4-BE49-F238E27FC236}">
                  <a16:creationId xmlns:a16="http://schemas.microsoft.com/office/drawing/2014/main" id="{FC032494-5D64-05BF-DE44-FC50E5722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7374" y="4608358"/>
              <a:ext cx="3930870" cy="2595930"/>
            </a:xfrm>
            <a:prstGeom prst="rect">
              <a:avLst/>
            </a:prstGeom>
          </p:spPr>
        </p:pic>
        <p:pic>
          <p:nvPicPr>
            <p:cNvPr id="26" name="Picture 25" descr="A picture containing table&#10;&#10;Description automatically generated">
              <a:extLst>
                <a:ext uri="{FF2B5EF4-FFF2-40B4-BE49-F238E27FC236}">
                  <a16:creationId xmlns:a16="http://schemas.microsoft.com/office/drawing/2014/main" id="{5237B12C-1512-51B0-F23A-3983589D6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91230" y="4448536"/>
              <a:ext cx="489047" cy="459977"/>
            </a:xfrm>
            <a:prstGeom prst="rect">
              <a:avLst/>
            </a:prstGeom>
          </p:spPr>
        </p:pic>
        <p:pic>
          <p:nvPicPr>
            <p:cNvPr id="28" name="Picture 27" descr="A picture containing toiletry, box, cosmetic&#10;&#10;Description automatically generated">
              <a:extLst>
                <a:ext uri="{FF2B5EF4-FFF2-40B4-BE49-F238E27FC236}">
                  <a16:creationId xmlns:a16="http://schemas.microsoft.com/office/drawing/2014/main" id="{D01F8C8D-A730-CDA4-0F1E-897E3B8C7D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0277" y="4266325"/>
              <a:ext cx="607026" cy="671059"/>
            </a:xfrm>
            <a:prstGeom prst="rect">
              <a:avLst/>
            </a:prstGeom>
          </p:spPr>
        </p:pic>
        <p:pic>
          <p:nvPicPr>
            <p:cNvPr id="29" name="Picture 28" descr="A picture containing table&#10;&#10;Description automatically generated">
              <a:extLst>
                <a:ext uri="{FF2B5EF4-FFF2-40B4-BE49-F238E27FC236}">
                  <a16:creationId xmlns:a16="http://schemas.microsoft.com/office/drawing/2014/main" id="{74F899F2-7E0C-7A67-39BB-9133A5DEC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8239" y="4448536"/>
              <a:ext cx="430064" cy="404500"/>
            </a:xfrm>
            <a:prstGeom prst="rect">
              <a:avLst/>
            </a:prstGeom>
          </p:spPr>
        </p:pic>
        <p:pic>
          <p:nvPicPr>
            <p:cNvPr id="25" name="Picture 24" descr="A picture containing table&#10;&#10;Description automatically generated">
              <a:extLst>
                <a:ext uri="{FF2B5EF4-FFF2-40B4-BE49-F238E27FC236}">
                  <a16:creationId xmlns:a16="http://schemas.microsoft.com/office/drawing/2014/main" id="{220BDAE6-570B-D23B-D45C-D4AA9640B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4790" y="4477406"/>
              <a:ext cx="489048" cy="459978"/>
            </a:xfrm>
            <a:prstGeom prst="rect">
              <a:avLst/>
            </a:prstGeom>
          </p:spPr>
        </p:pic>
        <p:pic>
          <p:nvPicPr>
            <p:cNvPr id="30" name="Picture 29" descr="A picture containing table&#10;&#10;Description automatically generated">
              <a:extLst>
                <a:ext uri="{FF2B5EF4-FFF2-40B4-BE49-F238E27FC236}">
                  <a16:creationId xmlns:a16="http://schemas.microsoft.com/office/drawing/2014/main" id="{8BA1D94B-0FF0-7CFA-1C61-E98F5420F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4790" y="4133945"/>
              <a:ext cx="489048" cy="459978"/>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F90BA5E9-801A-3F0D-2545-0A39F02256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64" b="63295"/>
            <a:stretch/>
          </p:blipFill>
          <p:spPr>
            <a:xfrm>
              <a:off x="4987303" y="4086181"/>
              <a:ext cx="1457466" cy="848169"/>
            </a:xfrm>
            <a:prstGeom prst="rect">
              <a:avLst/>
            </a:prstGeom>
          </p:spPr>
        </p:pic>
        <p:sp>
          <p:nvSpPr>
            <p:cNvPr id="33" name="TextBox 32">
              <a:extLst>
                <a:ext uri="{FF2B5EF4-FFF2-40B4-BE49-F238E27FC236}">
                  <a16:creationId xmlns:a16="http://schemas.microsoft.com/office/drawing/2014/main" id="{71F50CA5-3DAF-87F3-5EF4-0573E9244CEA}"/>
                </a:ext>
              </a:extLst>
            </p:cNvPr>
            <p:cNvSpPr txBox="1"/>
            <p:nvPr/>
          </p:nvSpPr>
          <p:spPr>
            <a:xfrm>
              <a:off x="5073041" y="4085104"/>
              <a:ext cx="1273861"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i="0" u="none" strike="noStrike" dirty="0">
                  <a:solidFill>
                    <a:srgbClr val="FF0000"/>
                  </a:solidFill>
                  <a:effectLst/>
                  <a:latin typeface="Twinkl" pitchFamily="2" charset="77"/>
                </a:rPr>
                <a:t>Funds go towards </a:t>
              </a:r>
              <a:r>
                <a:rPr lang="en-US" sz="1800" b="1" i="0" u="none" strike="noStrike" dirty="0">
                  <a:solidFill>
                    <a:srgbClr val="FF0000"/>
                  </a:solidFill>
                  <a:effectLst/>
                  <a:latin typeface="Twinkl" pitchFamily="2" charset="77"/>
                </a:rPr>
                <a:t>MMIWG2</a:t>
              </a:r>
              <a:endParaRPr kumimoji="0" lang="en-US" sz="1800" b="1" i="0" u="none" strike="noStrike" cap="none" spc="0" normalizeH="0" baseline="0" dirty="0">
                <a:ln>
                  <a:noFill/>
                </a:ln>
                <a:solidFill>
                  <a:srgbClr val="1C1C1C"/>
                </a:solidFill>
                <a:effectLst/>
                <a:uFillTx/>
                <a:latin typeface="Twinkl" pitchFamily="2" charset="77"/>
                <a:sym typeface="Twinkl"/>
              </a:endParaRPr>
            </a:p>
          </p:txBody>
        </p:sp>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211360-FB55-815F-BFA3-D10A22AE4007}"/>
              </a:ext>
            </a:extLst>
          </p:cNvPr>
          <p:cNvGrpSpPr/>
          <p:nvPr/>
        </p:nvGrpSpPr>
        <p:grpSpPr>
          <a:xfrm>
            <a:off x="4465633" y="3267489"/>
            <a:ext cx="3337245" cy="2930822"/>
            <a:chOff x="4465633" y="3267489"/>
            <a:chExt cx="3337245" cy="2930822"/>
          </a:xfrm>
        </p:grpSpPr>
        <p:sp>
          <p:nvSpPr>
            <p:cNvPr id="5" name="Oval 4">
              <a:extLst>
                <a:ext uri="{FF2B5EF4-FFF2-40B4-BE49-F238E27FC236}">
                  <a16:creationId xmlns:a16="http://schemas.microsoft.com/office/drawing/2014/main" id="{31F7CA0C-B985-1AE6-AE12-C9FE7B902319}"/>
                </a:ext>
              </a:extLst>
            </p:cNvPr>
            <p:cNvSpPr/>
            <p:nvPr/>
          </p:nvSpPr>
          <p:spPr>
            <a:xfrm>
              <a:off x="5008880" y="3500723"/>
              <a:ext cx="2621280" cy="2697588"/>
            </a:xfrm>
            <a:prstGeom prst="ellipse">
              <a:avLst/>
            </a:prstGeom>
            <a:solidFill>
              <a:srgbClr val="E7372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1C1C1C"/>
                </a:solidFill>
                <a:effectLst/>
                <a:uFillTx/>
                <a:latin typeface="Twinkl"/>
                <a:ea typeface="Twinkl"/>
                <a:cs typeface="Twinkl"/>
                <a:sym typeface="Twinkl"/>
              </a:endParaRPr>
            </a:p>
          </p:txBody>
        </p:sp>
        <p:pic>
          <p:nvPicPr>
            <p:cNvPr id="4" name="Picture 3" descr="A picture containing text&#10;&#10;Description automatically generated">
              <a:extLst>
                <a:ext uri="{FF2B5EF4-FFF2-40B4-BE49-F238E27FC236}">
                  <a16:creationId xmlns:a16="http://schemas.microsoft.com/office/drawing/2014/main" id="{AAF718B7-BE00-679B-CD7C-D31D4B6DA7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842"/>
            <a:stretch/>
          </p:blipFill>
          <p:spPr>
            <a:xfrm flipH="1">
              <a:off x="4465633" y="3267489"/>
              <a:ext cx="3337245" cy="2523711"/>
            </a:xfrm>
            <a:prstGeom prst="rect">
              <a:avLst/>
            </a:prstGeom>
          </p:spPr>
        </p:pic>
      </p:grpSp>
      <p:sp>
        <p:nvSpPr>
          <p:cNvPr id="63" name="Title 5"/>
          <p:cNvSpPr txBox="1">
            <a:spLocks noGrp="1"/>
          </p:cNvSpPr>
          <p:nvPr>
            <p:ph type="title"/>
          </p:nvPr>
        </p:nvSpPr>
        <p:spPr>
          <a:xfrm>
            <a:off x="485274" y="466227"/>
            <a:ext cx="8163923" cy="938154"/>
          </a:xfrm>
          <a:prstGeom prst="rect">
            <a:avLst/>
          </a:prstGeom>
        </p:spPr>
        <p:txBody>
          <a:bodyPr lIns="91439" tIns="91439" rIns="91439" bIns="91439"/>
          <a:lstStyle>
            <a:lvl1pPr>
              <a:defRPr spc="-100"/>
            </a:lvl1pPr>
          </a:lstStyle>
          <a:p>
            <a:r>
              <a:rPr lang="en-US" dirty="0"/>
              <a:t>What Can You Do about It?</a:t>
            </a:r>
            <a:endParaRPr dirty="0"/>
          </a:p>
        </p:txBody>
      </p:sp>
      <p:sp>
        <p:nvSpPr>
          <p:cNvPr id="9" name="TextBox 3">
            <a:extLst>
              <a:ext uri="{FF2B5EF4-FFF2-40B4-BE49-F238E27FC236}">
                <a16:creationId xmlns:a16="http://schemas.microsoft.com/office/drawing/2014/main" id="{864C15E7-A29D-E35C-774A-DD74560F168E}"/>
              </a:ext>
            </a:extLst>
          </p:cNvPr>
          <p:cNvSpPr txBox="1"/>
          <p:nvPr/>
        </p:nvSpPr>
        <p:spPr>
          <a:xfrm>
            <a:off x="721785" y="1284732"/>
            <a:ext cx="7707512" cy="221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spcBef>
                <a:spcPts val="600"/>
              </a:spcBef>
              <a:buSzPct val="100000"/>
              <a:buFont typeface="Arial"/>
              <a:buChar char="•"/>
            </a:pPr>
            <a:r>
              <a:rPr lang="en-US" sz="1600" dirty="0"/>
              <a:t>Learn their stories and remember that these people were sisters, cousins, aunts, mothers and grandmothers. You can become familiar with some of the stories by using the </a:t>
            </a:r>
            <a:r>
              <a:rPr lang="en-US" sz="1600" dirty="0">
                <a:hlinkClick r:id="rId3"/>
              </a:rPr>
              <a:t>CBC database</a:t>
            </a:r>
            <a:r>
              <a:rPr lang="en-US" sz="1600" dirty="0"/>
              <a:t> </a:t>
            </a:r>
          </a:p>
          <a:p>
            <a:pPr marL="285750" indent="-285750">
              <a:spcBef>
                <a:spcPts val="600"/>
              </a:spcBef>
              <a:buSzPct val="100000"/>
              <a:buFont typeface="Arial"/>
              <a:buChar char="•"/>
            </a:pPr>
            <a:r>
              <a:rPr lang="en-US" sz="1600" dirty="0"/>
              <a:t>Continue working to make Canada a safer place for people of all genders and cultural backgrounds. You can do this by ensuring you are a safe person and that you will stand up to violence when you see it. </a:t>
            </a:r>
          </a:p>
          <a:p>
            <a:pPr marL="285750" indent="-285750">
              <a:spcBef>
                <a:spcPts val="600"/>
              </a:spcBef>
              <a:buSzPct val="100000"/>
              <a:buFont typeface="Arial"/>
              <a:buChar char="•"/>
            </a:pPr>
            <a:r>
              <a:rPr lang="en-US" sz="1600" dirty="0"/>
              <a:t>Look into organizations such as </a:t>
            </a:r>
            <a:r>
              <a:rPr lang="en-US" sz="1600" dirty="0">
                <a:hlinkClick r:id="rId4"/>
              </a:rPr>
              <a:t>The Moose Hide Campaign</a:t>
            </a:r>
            <a:r>
              <a:rPr lang="en-US" sz="1600" dirty="0"/>
              <a:t> to see how you can make a change in your community </a:t>
            </a:r>
          </a:p>
        </p:txBody>
      </p:sp>
      <p:sp>
        <p:nvSpPr>
          <p:cNvPr id="2" name="TextBox 1">
            <a:extLst>
              <a:ext uri="{FF2B5EF4-FFF2-40B4-BE49-F238E27FC236}">
                <a16:creationId xmlns:a16="http://schemas.microsoft.com/office/drawing/2014/main" id="{7871C0BE-4F87-4E3D-9476-221511DECE94}"/>
              </a:ext>
            </a:extLst>
          </p:cNvPr>
          <p:cNvSpPr txBox="1"/>
          <p:nvPr/>
        </p:nvSpPr>
        <p:spPr>
          <a:xfrm>
            <a:off x="721786" y="5182650"/>
            <a:ext cx="7782134" cy="1015661"/>
          </a:xfrm>
          <a:prstGeom prst="rect">
            <a:avLst/>
          </a:prstGeom>
          <a:solidFill>
            <a:schemeClr val="accent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000" b="1" dirty="0">
                <a:solidFill>
                  <a:srgbClr val="141314"/>
                </a:solidFill>
                <a:effectLst/>
                <a:latin typeface="Roboto" pitchFamily="2" charset="0"/>
              </a:rPr>
              <a:t>External Links/Apps Resource Disclaimer </a:t>
            </a:r>
          </a:p>
          <a:p>
            <a:r>
              <a:rPr lang="en-US" sz="1000" dirty="0">
                <a:solidFill>
                  <a:srgbClr val="141314"/>
                </a:solidFill>
                <a:effectLst/>
                <a:latin typeface="Roboto" pitchFamily="2" charset="0"/>
              </a:rPr>
              <a:t>We hope you find the information on our website and resources useful. This resource contains links to external websites and/or external apps. Please be aware that the inclusion of any link in this resource should not be taken as an endorsement of any kind by Twinkl of the linked website and/or app, or any association with its operators. You should also be aware that we have no control over the availability of the linked pages and/or apps. If the link is not working, please let us know by contacting </a:t>
            </a:r>
            <a:r>
              <a:rPr lang="en-US" sz="1000" dirty="0" err="1">
                <a:solidFill>
                  <a:srgbClr val="141314"/>
                </a:solidFill>
                <a:effectLst/>
                <a:latin typeface="Roboto" pitchFamily="2" charset="0"/>
              </a:rPr>
              <a:t>TwinklCares</a:t>
            </a:r>
            <a:r>
              <a:rPr lang="en-US" sz="1000" dirty="0">
                <a:solidFill>
                  <a:srgbClr val="141314"/>
                </a:solidFill>
                <a:effectLst/>
                <a:latin typeface="Roboto" pitchFamily="2" charset="0"/>
              </a:rPr>
              <a:t> and we will try to fix it although we can assume no responsibility if this is the case. We are not responsible for the content of external sites and/or external apps.</a:t>
            </a:r>
          </a:p>
        </p:txBody>
      </p:sp>
    </p:spTree>
    <p:extLst>
      <p:ext uri="{BB962C8B-B14F-4D97-AF65-F5344CB8AC3E}">
        <p14:creationId xmlns:p14="http://schemas.microsoft.com/office/powerpoint/2010/main" val="175563292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5"/>
          <p:cNvSpPr txBox="1">
            <a:spLocks noGrp="1"/>
          </p:cNvSpPr>
          <p:nvPr>
            <p:ph type="title"/>
          </p:nvPr>
        </p:nvSpPr>
        <p:spPr>
          <a:xfrm>
            <a:off x="485274" y="466227"/>
            <a:ext cx="8163923" cy="938154"/>
          </a:xfrm>
          <a:prstGeom prst="rect">
            <a:avLst/>
          </a:prstGeom>
        </p:spPr>
        <p:txBody>
          <a:bodyPr lIns="91439" tIns="91439" rIns="91439" bIns="91439"/>
          <a:lstStyle>
            <a:lvl1pPr>
              <a:defRPr spc="-100"/>
            </a:lvl1pPr>
          </a:lstStyle>
          <a:p>
            <a:r>
              <a:rPr lang="en-US" dirty="0"/>
              <a:t>Activity</a:t>
            </a:r>
            <a:endParaRPr dirty="0"/>
          </a:p>
        </p:txBody>
      </p:sp>
      <p:sp>
        <p:nvSpPr>
          <p:cNvPr id="9" name="TextBox 3">
            <a:extLst>
              <a:ext uri="{FF2B5EF4-FFF2-40B4-BE49-F238E27FC236}">
                <a16:creationId xmlns:a16="http://schemas.microsoft.com/office/drawing/2014/main" id="{864C15E7-A29D-E35C-774A-DD74560F168E}"/>
              </a:ext>
            </a:extLst>
          </p:cNvPr>
          <p:cNvSpPr txBox="1"/>
          <p:nvPr/>
        </p:nvSpPr>
        <p:spPr>
          <a:xfrm>
            <a:off x="721785" y="1284732"/>
            <a:ext cx="7707512" cy="281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spcBef>
                <a:spcPts val="600"/>
              </a:spcBef>
              <a:buSzPct val="100000"/>
            </a:pPr>
            <a:r>
              <a:rPr lang="en-US" dirty="0"/>
              <a:t>In groups of 2-3, answer the following questions and complete the activity. </a:t>
            </a:r>
          </a:p>
          <a:p>
            <a:pPr marL="342900" indent="-342900">
              <a:spcBef>
                <a:spcPts val="600"/>
              </a:spcBef>
              <a:buSzPct val="100000"/>
              <a:buFont typeface="+mj-lt"/>
              <a:buAutoNum type="arabicPeriod"/>
            </a:pPr>
            <a:r>
              <a:rPr lang="en-US" dirty="0"/>
              <a:t>How can you make your school or community safer? What are some action based projects your class could take? </a:t>
            </a:r>
          </a:p>
          <a:p>
            <a:pPr marL="342900" indent="-342900">
              <a:spcBef>
                <a:spcPts val="600"/>
              </a:spcBef>
              <a:buSzPct val="100000"/>
              <a:buFont typeface="+mj-lt"/>
              <a:buAutoNum type="arabicPeriod"/>
            </a:pPr>
            <a:r>
              <a:rPr lang="en-US" dirty="0"/>
              <a:t>Think about the important women in your life. List 3-5 things that would be different if you didn’t have them. </a:t>
            </a:r>
          </a:p>
          <a:p>
            <a:pPr marL="342900" indent="-342900">
              <a:spcBef>
                <a:spcPts val="600"/>
              </a:spcBef>
              <a:buSzPct val="100000"/>
              <a:buFont typeface="+mj-lt"/>
              <a:buAutoNum type="arabicPeriod"/>
            </a:pPr>
            <a:r>
              <a:rPr lang="en-US" dirty="0"/>
              <a:t>Design a piece of art dedicated to the missing and murdered Indigenous women, girls and </a:t>
            </a:r>
            <a:r>
              <a:rPr lang="en-GB"/>
              <a:t>Two-Spirit </a:t>
            </a:r>
            <a:r>
              <a:rPr lang="en-US"/>
              <a:t>people</a:t>
            </a:r>
            <a:r>
              <a:rPr lang="en-US" dirty="0"/>
              <a:t>. It can be of any medium available and should portray your emotions about this epidemic.</a:t>
            </a:r>
          </a:p>
        </p:txBody>
      </p:sp>
    </p:spTree>
    <p:extLst>
      <p:ext uri="{BB962C8B-B14F-4D97-AF65-F5344CB8AC3E}">
        <p14:creationId xmlns:p14="http://schemas.microsoft.com/office/powerpoint/2010/main" val="418277685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theme/theme1.xml><?xml version="1.0" encoding="utf-8"?>
<a:theme xmlns:a="http://schemas.openxmlformats.org/drawingml/2006/main" name="Slide Layouts">
  <a:themeElements>
    <a:clrScheme name="Slide Layouts">
      <a:dk1>
        <a:srgbClr val="1C1C1C"/>
      </a:dk1>
      <a:lt1>
        <a:srgbClr val="FFFFFF"/>
      </a:lt1>
      <a:dk2>
        <a:srgbClr val="A7A7A7"/>
      </a:dk2>
      <a:lt2>
        <a:srgbClr val="535353"/>
      </a:lt2>
      <a:accent1>
        <a:srgbClr val="E34192"/>
      </a:accent1>
      <a:accent2>
        <a:srgbClr val="EB8634"/>
      </a:accent2>
      <a:accent3>
        <a:srgbClr val="E6C734"/>
      </a:accent3>
      <a:accent4>
        <a:srgbClr val="79AD42"/>
      </a:accent4>
      <a:accent5>
        <a:srgbClr val="23A7F9"/>
      </a:accent5>
      <a:accent6>
        <a:srgbClr val="954EBE"/>
      </a:accent6>
      <a:hlink>
        <a:srgbClr val="0000FF"/>
      </a:hlink>
      <a:folHlink>
        <a:srgbClr val="FF00FF"/>
      </a:folHlink>
    </a:clrScheme>
    <a:fontScheme name="Slide Layouts">
      <a:majorFont>
        <a:latin typeface="Helvetica"/>
        <a:ea typeface="Helvetica"/>
        <a:cs typeface="Helvetica"/>
      </a:majorFont>
      <a:minorFont>
        <a:latin typeface="Calibri"/>
        <a:ea typeface="Calibri"/>
        <a:cs typeface="Calibri"/>
      </a:minorFont>
    </a:fontScheme>
    <a:fmtScheme name="Slide Layou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lide Layouts">
  <a:themeElements>
    <a:clrScheme name="Slide Layouts">
      <a:dk1>
        <a:srgbClr val="000000"/>
      </a:dk1>
      <a:lt1>
        <a:srgbClr val="FFFFFF"/>
      </a:lt1>
      <a:dk2>
        <a:srgbClr val="A7A7A7"/>
      </a:dk2>
      <a:lt2>
        <a:srgbClr val="535353"/>
      </a:lt2>
      <a:accent1>
        <a:srgbClr val="E34192"/>
      </a:accent1>
      <a:accent2>
        <a:srgbClr val="EB8634"/>
      </a:accent2>
      <a:accent3>
        <a:srgbClr val="E6C734"/>
      </a:accent3>
      <a:accent4>
        <a:srgbClr val="79AD42"/>
      </a:accent4>
      <a:accent5>
        <a:srgbClr val="23A7F9"/>
      </a:accent5>
      <a:accent6>
        <a:srgbClr val="954EBE"/>
      </a:accent6>
      <a:hlink>
        <a:srgbClr val="0000FF"/>
      </a:hlink>
      <a:folHlink>
        <a:srgbClr val="FF00FF"/>
      </a:folHlink>
    </a:clrScheme>
    <a:fontScheme name="Slide Layouts">
      <a:majorFont>
        <a:latin typeface="Helvetica"/>
        <a:ea typeface="Helvetica"/>
        <a:cs typeface="Helvetica"/>
      </a:majorFont>
      <a:minorFont>
        <a:latin typeface="Calibri"/>
        <a:ea typeface="Calibri"/>
        <a:cs typeface="Calibri"/>
      </a:minorFont>
    </a:fontScheme>
    <a:fmtScheme name="Slide Layou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1C1C"/>
            </a:solidFill>
            <a:effectLst/>
            <a:uFillTx/>
            <a:latin typeface="Twinkl"/>
            <a:ea typeface="Twinkl"/>
            <a:cs typeface="Twinkl"/>
            <a:sym typeface="Twink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ACC5969540B4ABA48ED82AAB1DB81" ma:contentTypeVersion="14" ma:contentTypeDescription="Create a new document." ma:contentTypeScope="" ma:versionID="8617ce113fd6aee54d7edcac4d8f53cb">
  <xsd:schema xmlns:xsd="http://www.w3.org/2001/XMLSchema" xmlns:xs="http://www.w3.org/2001/XMLSchema" xmlns:p="http://schemas.microsoft.com/office/2006/metadata/properties" xmlns:ns3="4aabab62-0492-40db-a304-5da30a43efe7" xmlns:ns4="805c1058-433b-43f3-9fa9-8488537b94d2" targetNamespace="http://schemas.microsoft.com/office/2006/metadata/properties" ma:root="true" ma:fieldsID="37c3584842558a3ee9e5d9693fcd89dd" ns3:_="" ns4:_="">
    <xsd:import namespace="4aabab62-0492-40db-a304-5da30a43efe7"/>
    <xsd:import namespace="805c1058-433b-43f3-9fa9-8488537b94d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GenerationTime" minOccurs="0"/>
                <xsd:element ref="ns3:MediaServiceEventHashCode" minOccurs="0"/>
                <xsd:element ref="ns3:MediaServiceOCR"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bab62-0492-40db-a304-5da30a43ef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5c1058-433b-43f3-9fa9-8488537b94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aabab62-0492-40db-a304-5da30a43efe7" xsi:nil="true"/>
  </documentManagement>
</p:properties>
</file>

<file path=customXml/itemProps1.xml><?xml version="1.0" encoding="utf-8"?>
<ds:datastoreItem xmlns:ds="http://schemas.openxmlformats.org/officeDocument/2006/customXml" ds:itemID="{8AADABF1-E428-4D32-BE86-81EABE1377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bab62-0492-40db-a304-5da30a43efe7"/>
    <ds:schemaRef ds:uri="805c1058-433b-43f3-9fa9-8488537b9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7F1BF8-FD99-463D-BB4F-D200605B8504}">
  <ds:schemaRefs>
    <ds:schemaRef ds:uri="http://schemas.microsoft.com/sharepoint/v3/contenttype/forms"/>
  </ds:schemaRefs>
</ds:datastoreItem>
</file>

<file path=customXml/itemProps3.xml><?xml version="1.0" encoding="utf-8"?>
<ds:datastoreItem xmlns:ds="http://schemas.openxmlformats.org/officeDocument/2006/customXml" ds:itemID="{0B669694-0377-4E79-A6F9-90DA41CAF532}">
  <ds:schemaRefs>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4aabab62-0492-40db-a304-5da30a43efe7"/>
    <ds:schemaRef ds:uri="http://schemas.microsoft.com/office/2006/metadata/properties"/>
    <ds:schemaRef ds:uri="http://schemas.openxmlformats.org/package/2006/metadata/core-properties"/>
    <ds:schemaRef ds:uri="805c1058-433b-43f3-9fa9-8488537b94d2"/>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138</TotalTime>
  <Words>737</Words>
  <Application>Microsoft Office PowerPoint</Application>
  <PresentationFormat>On-screen Show (4:3)</PresentationFormat>
  <Paragraphs>29</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Roboto</vt:lpstr>
      <vt:lpstr>Twinkl</vt:lpstr>
      <vt:lpstr>Slide Layouts</vt:lpstr>
      <vt:lpstr>PowerPoint Presentation</vt:lpstr>
      <vt:lpstr>What is Red Dress Day?</vt:lpstr>
      <vt:lpstr>Why the Epidemic of MMIWG2S?</vt:lpstr>
      <vt:lpstr>Why the Epidemic of MMIWG2S? (Continued)</vt:lpstr>
      <vt:lpstr>What Can You Do about It?</vt:lpstr>
      <vt:lpstr>What Can You Do about It?</vt:lpstr>
      <vt:lpstr>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Ashley</dc:creator>
  <cp:lastModifiedBy>Anna Ashley</cp:lastModifiedBy>
  <cp:revision>13</cp:revision>
  <dcterms:modified xsi:type="dcterms:W3CDTF">2024-04-04T20:00:16Z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0x0101004BBACC5969540B4ABA48ED82AAB1DB81</vt:lpwstr>
  </property>
</Properties>
</file>