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1" r:id="rId7"/>
    <p:sldId id="260" r:id="rId8"/>
    <p:sldId id="262" r:id="rId9"/>
    <p:sldId id="263" r:id="rId10"/>
    <p:sldId id="264" r:id="rId11"/>
    <p:sldId id="274" r:id="rId12"/>
    <p:sldId id="275" r:id="rId13"/>
    <p:sldId id="276" r:id="rId14"/>
    <p:sldId id="277" r:id="rId15"/>
    <p:sldId id="278" r:id="rId16"/>
    <p:sldId id="279" r:id="rId17"/>
    <p:sldId id="265" r:id="rId18"/>
    <p:sldId id="266" r:id="rId19"/>
    <p:sldId id="267" r:id="rId20"/>
    <p:sldId id="268" r:id="rId21"/>
    <p:sldId id="269" r:id="rId22"/>
    <p:sldId id="270" r:id="rId23"/>
    <p:sldId id="271"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19353CF-92F0-4CD3-BDDB-0B946F3D5261}" type="datetimeFigureOut">
              <a:rPr lang="en-CA" smtClean="0"/>
              <a:t>31/03/2014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114400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19353CF-92F0-4CD3-BDDB-0B946F3D5261}" type="datetimeFigureOut">
              <a:rPr lang="en-CA" smtClean="0"/>
              <a:t>31/03/2014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282430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19353CF-92F0-4CD3-BDDB-0B946F3D5261}" type="datetimeFigureOut">
              <a:rPr lang="en-CA" smtClean="0"/>
              <a:t>31/03/2014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131407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19353CF-92F0-4CD3-BDDB-0B946F3D5261}" type="datetimeFigureOut">
              <a:rPr lang="en-CA" smtClean="0"/>
              <a:t>31/03/2014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306029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353CF-92F0-4CD3-BDDB-0B946F3D5261}" type="datetimeFigureOut">
              <a:rPr lang="en-CA" smtClean="0"/>
              <a:t>31/03/2014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53115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19353CF-92F0-4CD3-BDDB-0B946F3D5261}" type="datetimeFigureOut">
              <a:rPr lang="en-CA" smtClean="0"/>
              <a:t>31/03/2014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286259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19353CF-92F0-4CD3-BDDB-0B946F3D5261}" type="datetimeFigureOut">
              <a:rPr lang="en-CA" smtClean="0"/>
              <a:t>31/03/2014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1293634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19353CF-92F0-4CD3-BDDB-0B946F3D5261}" type="datetimeFigureOut">
              <a:rPr lang="en-CA" smtClean="0"/>
              <a:t>31/03/2014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300337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353CF-92F0-4CD3-BDDB-0B946F3D5261}" type="datetimeFigureOut">
              <a:rPr lang="en-CA" smtClean="0"/>
              <a:t>31/03/2014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247321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353CF-92F0-4CD3-BDDB-0B946F3D5261}" type="datetimeFigureOut">
              <a:rPr lang="en-CA" smtClean="0"/>
              <a:t>31/03/2014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347862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353CF-92F0-4CD3-BDDB-0B946F3D5261}" type="datetimeFigureOut">
              <a:rPr lang="en-CA" smtClean="0"/>
              <a:t>31/03/2014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E54F51-541C-4F7B-A9E6-A036D0336F38}" type="slidenum">
              <a:rPr lang="en-CA" smtClean="0"/>
              <a:t>‹#›</a:t>
            </a:fld>
            <a:endParaRPr lang="en-CA"/>
          </a:p>
        </p:txBody>
      </p:sp>
    </p:spTree>
    <p:extLst>
      <p:ext uri="{BB962C8B-B14F-4D97-AF65-F5344CB8AC3E}">
        <p14:creationId xmlns:p14="http://schemas.microsoft.com/office/powerpoint/2010/main" val="116356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353CF-92F0-4CD3-BDDB-0B946F3D5261}" type="datetimeFigureOut">
              <a:rPr lang="en-CA" smtClean="0"/>
              <a:t>31/03/2014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54F51-541C-4F7B-A9E6-A036D0336F38}" type="slidenum">
              <a:rPr lang="en-CA" smtClean="0"/>
              <a:t>‹#›</a:t>
            </a:fld>
            <a:endParaRPr lang="en-CA"/>
          </a:p>
        </p:txBody>
      </p:sp>
    </p:spTree>
    <p:extLst>
      <p:ext uri="{BB962C8B-B14F-4D97-AF65-F5344CB8AC3E}">
        <p14:creationId xmlns:p14="http://schemas.microsoft.com/office/powerpoint/2010/main" val="548748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www.youtube.com/watch?v=gBzJGckMYO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a:t>
            </a:r>
            <a:r>
              <a:rPr lang="en-US" baseline="30000" dirty="0" smtClean="0"/>
              <a:t>st</a:t>
            </a:r>
            <a:r>
              <a:rPr lang="en-US" dirty="0" smtClean="0"/>
              <a:t> Nations Project</a:t>
            </a:r>
            <a:endParaRPr lang="en-CA" dirty="0"/>
          </a:p>
        </p:txBody>
      </p:sp>
      <p:sp>
        <p:nvSpPr>
          <p:cNvPr id="3" name="Subtitle 2"/>
          <p:cNvSpPr>
            <a:spLocks noGrp="1"/>
          </p:cNvSpPr>
          <p:nvPr>
            <p:ph type="subTitle" idx="1"/>
          </p:nvPr>
        </p:nvSpPr>
        <p:spPr/>
        <p:txBody>
          <a:bodyPr/>
          <a:lstStyle/>
          <a:p>
            <a:r>
              <a:rPr lang="en-US" dirty="0" smtClean="0"/>
              <a:t>Presentation Example</a:t>
            </a:r>
            <a:endParaRPr lang="en-CA" dirty="0"/>
          </a:p>
        </p:txBody>
      </p:sp>
    </p:spTree>
    <p:extLst>
      <p:ext uri="{BB962C8B-B14F-4D97-AF65-F5344CB8AC3E}">
        <p14:creationId xmlns:p14="http://schemas.microsoft.com/office/powerpoint/2010/main" val="114747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that must be included in your presentation:</a:t>
            </a:r>
            <a:endParaRPr lang="en-CA"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GB" b="1" dirty="0"/>
              <a:t>YOU WILL BE EXPECTED TO PRESENT A 5 MINUTE (X THE # OF PEOPLE IN YOUR GROUP) PRESENTATION TO THE CLASS ON YOUR TOPIC (S).   YOU WILL NEED TO MAKE SURE TO INCLUDE THE FOLLOWING;</a:t>
            </a:r>
            <a:endParaRPr lang="en-CA" dirty="0"/>
          </a:p>
          <a:p>
            <a:r>
              <a:rPr lang="en-GB" b="1" dirty="0"/>
              <a:t> </a:t>
            </a:r>
            <a:endParaRPr lang="en-CA" dirty="0"/>
          </a:p>
          <a:p>
            <a:r>
              <a:rPr lang="en-GB" b="1" dirty="0"/>
              <a:t>1.  AN AGENDA OF WHAT WILL HAPPEN DURING THE PRESENTATION</a:t>
            </a:r>
            <a:endParaRPr lang="en-CA" dirty="0"/>
          </a:p>
          <a:p>
            <a:r>
              <a:rPr lang="en-GB" b="1" dirty="0"/>
              <a:t>2.  AT LEAST THREE LEARNING OBJECTIVES.</a:t>
            </a:r>
            <a:endParaRPr lang="en-CA" dirty="0"/>
          </a:p>
          <a:p>
            <a:r>
              <a:rPr lang="en-GB" b="1" dirty="0"/>
              <a:t>3.  A </a:t>
            </a:r>
            <a:r>
              <a:rPr lang="en-GB" b="1" dirty="0" smtClean="0"/>
              <a:t>LESSON PRESENTATION </a:t>
            </a:r>
            <a:r>
              <a:rPr lang="en-GB" b="1" dirty="0"/>
              <a:t>PLAN.</a:t>
            </a:r>
            <a:endParaRPr lang="en-CA" dirty="0"/>
          </a:p>
          <a:p>
            <a:r>
              <a:rPr lang="en-GB" b="1" dirty="0"/>
              <a:t>4.  AN ACTIVITY BASED ON YOUR PRESENTATION. (something involving participation by class</a:t>
            </a:r>
            <a:r>
              <a:rPr lang="en-GB" b="1" dirty="0" smtClean="0"/>
              <a:t>) </a:t>
            </a:r>
            <a:r>
              <a:rPr lang="en-GB" b="1" dirty="0" err="1" smtClean="0"/>
              <a:t>ie</a:t>
            </a:r>
            <a:r>
              <a:rPr lang="en-GB" b="1" dirty="0" smtClean="0"/>
              <a:t>. Hands on</a:t>
            </a:r>
            <a:endParaRPr lang="en-CA" dirty="0"/>
          </a:p>
          <a:p>
            <a:r>
              <a:rPr lang="en-GB" b="1" dirty="0"/>
              <a:t>5.  YOU MUST USE VISUALS.</a:t>
            </a:r>
            <a:endParaRPr lang="en-CA" dirty="0"/>
          </a:p>
          <a:p>
            <a:r>
              <a:rPr lang="en-GB" b="1" dirty="0"/>
              <a:t>6.  YOU MUST CREATE A QUIZ. (5 MARKS MINIMUM- MC/MTCH/LISTS/FIB/ OR T/F)</a:t>
            </a:r>
            <a:endParaRPr lang="en-CA" dirty="0"/>
          </a:p>
          <a:p>
            <a:r>
              <a:rPr lang="en-GB" b="1" dirty="0"/>
              <a:t>7.  YOU MUST BE PREPARED TO ANSWER QUESTIONS FROM THE CLASS.</a:t>
            </a:r>
            <a:endParaRPr lang="en-CA" dirty="0"/>
          </a:p>
          <a:p>
            <a:endParaRPr lang="en-CA" dirty="0"/>
          </a:p>
        </p:txBody>
      </p:sp>
      <p:pic>
        <p:nvPicPr>
          <p:cNvPr id="8194" name="Picture 2" descr="C:\Users\aashley\AppData\Local\Microsoft\Windows\Temporary Internet Files\Content.IE5\FN790N38\MC9002854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480126"/>
            <a:ext cx="1589227" cy="1848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22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CA" dirty="0" smtClean="0"/>
              <a:t>Creating a lesson plan</a:t>
            </a:r>
            <a:endParaRPr lang="en-CA"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b="1" dirty="0"/>
              <a:t>PART 1:  LESSON </a:t>
            </a:r>
            <a:r>
              <a:rPr lang="en-US" b="1" dirty="0" smtClean="0"/>
              <a:t>PREPARATION</a:t>
            </a:r>
          </a:p>
          <a:p>
            <a:pPr marL="0" indent="0">
              <a:buNone/>
            </a:pPr>
            <a:endParaRPr lang="en-CA" dirty="0"/>
          </a:p>
          <a:p>
            <a:r>
              <a:rPr lang="en-US" b="1" dirty="0" smtClean="0"/>
              <a:t>1.  You </a:t>
            </a:r>
            <a:r>
              <a:rPr lang="en-US" b="1" dirty="0"/>
              <a:t>must have at least 3 </a:t>
            </a:r>
            <a:r>
              <a:rPr lang="en-US" b="1" dirty="0" smtClean="0"/>
              <a:t> measurable objectives </a:t>
            </a:r>
            <a:r>
              <a:rPr lang="en-US" b="1" dirty="0"/>
              <a:t>to be achieved</a:t>
            </a:r>
            <a:r>
              <a:rPr lang="en-US" b="1" dirty="0" smtClean="0"/>
              <a:t>.</a:t>
            </a:r>
          </a:p>
          <a:p>
            <a:r>
              <a:rPr lang="en-US" b="1" dirty="0"/>
              <a:t>2</a:t>
            </a:r>
            <a:r>
              <a:rPr lang="en-US" b="1" dirty="0" smtClean="0"/>
              <a:t>.  You </a:t>
            </a:r>
            <a:r>
              <a:rPr lang="en-US" b="1" dirty="0"/>
              <a:t>must have a list of all materials and resources needed for the lesson. (</a:t>
            </a:r>
            <a:r>
              <a:rPr lang="en-US" b="1" dirty="0" err="1"/>
              <a:t>ie</a:t>
            </a:r>
            <a:r>
              <a:rPr lang="en-US" b="1" dirty="0"/>
              <a:t> photocopies, visuals, handouts pictures, books, posters </a:t>
            </a:r>
            <a:r>
              <a:rPr lang="en-US" b="1" dirty="0" err="1"/>
              <a:t>etc</a:t>
            </a:r>
            <a:r>
              <a:rPr lang="en-US" b="1" dirty="0" smtClean="0"/>
              <a:t>)</a:t>
            </a:r>
          </a:p>
          <a:p>
            <a:r>
              <a:rPr lang="en-CA" b="1" i="1" dirty="0" smtClean="0"/>
              <a:t>3.  </a:t>
            </a:r>
            <a:r>
              <a:rPr lang="en-CA" b="1" dirty="0" smtClean="0"/>
              <a:t>You must have a lesson plan that includes the following:</a:t>
            </a:r>
            <a:endParaRPr lang="en-CA" dirty="0"/>
          </a:p>
          <a:p>
            <a:r>
              <a:rPr lang="en-US" b="1" dirty="0"/>
              <a:t>a</a:t>
            </a:r>
            <a:r>
              <a:rPr lang="en-US" b="1" dirty="0" smtClean="0"/>
              <a:t>.  </a:t>
            </a:r>
            <a:r>
              <a:rPr lang="en-US" b="1" dirty="0"/>
              <a:t>You must have a chronological list of steps (in order) for your lesson.  </a:t>
            </a:r>
            <a:endParaRPr lang="en-CA" dirty="0"/>
          </a:p>
          <a:p>
            <a:r>
              <a:rPr lang="en-US" b="1" dirty="0"/>
              <a:t>b</a:t>
            </a:r>
            <a:r>
              <a:rPr lang="en-US" b="1" dirty="0" smtClean="0"/>
              <a:t>.  </a:t>
            </a:r>
            <a:r>
              <a:rPr lang="en-US" b="1" dirty="0"/>
              <a:t>You must have estimated times for how long each step will take.</a:t>
            </a:r>
            <a:endParaRPr lang="en-CA" dirty="0"/>
          </a:p>
          <a:p>
            <a:r>
              <a:rPr lang="en-US" b="1" dirty="0"/>
              <a:t>c</a:t>
            </a:r>
            <a:r>
              <a:rPr lang="en-US" b="1" dirty="0" smtClean="0"/>
              <a:t>.  </a:t>
            </a:r>
            <a:r>
              <a:rPr lang="en-US" b="1" dirty="0"/>
              <a:t>You must have detailed notes for each step and how it will be taught.</a:t>
            </a:r>
            <a:endParaRPr lang="en-CA" dirty="0"/>
          </a:p>
          <a:p>
            <a:r>
              <a:rPr lang="en-US" b="1" dirty="0"/>
              <a:t>d</a:t>
            </a:r>
            <a:r>
              <a:rPr lang="en-US" b="1" dirty="0" smtClean="0"/>
              <a:t>.  </a:t>
            </a:r>
            <a:r>
              <a:rPr lang="en-US" b="1" dirty="0"/>
              <a:t>You must have a detailed explanation/plan for how objectives will be measured.</a:t>
            </a:r>
            <a:endParaRPr lang="en-CA" dirty="0"/>
          </a:p>
          <a:p>
            <a:r>
              <a:rPr lang="en-US" b="1" dirty="0"/>
              <a:t>e</a:t>
            </a:r>
            <a:r>
              <a:rPr lang="en-US" b="1" dirty="0" smtClean="0"/>
              <a:t>.  </a:t>
            </a:r>
            <a:r>
              <a:rPr lang="en-US" b="1" dirty="0"/>
              <a:t>You must have some sort of hands on way of presenting the material and teaching them the objectives you have created.</a:t>
            </a:r>
            <a:endParaRPr lang="en-CA" dirty="0"/>
          </a:p>
          <a:p>
            <a:endParaRPr lang="en-CA" dirty="0"/>
          </a:p>
          <a:p>
            <a:endParaRPr lang="en-CA" dirty="0"/>
          </a:p>
          <a:p>
            <a:endParaRPr lang="en-CA" dirty="0"/>
          </a:p>
        </p:txBody>
      </p:sp>
      <p:pic>
        <p:nvPicPr>
          <p:cNvPr id="1026" name="Picture 2" descr="C:\Users\aashley\AppData\Local\Microsoft\Windows\Temporary Internet Files\Content.IE5\4BZ6XO4X\MC90007873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228600"/>
            <a:ext cx="1055869" cy="1509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28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Creating a lesson plan cont.</a:t>
            </a:r>
            <a:endParaRPr lang="en-CA" dirty="0"/>
          </a:p>
        </p:txBody>
      </p:sp>
      <p:sp>
        <p:nvSpPr>
          <p:cNvPr id="3" name="Content Placeholder 2"/>
          <p:cNvSpPr>
            <a:spLocks noGrp="1"/>
          </p:cNvSpPr>
          <p:nvPr>
            <p:ph idx="1"/>
          </p:nvPr>
        </p:nvSpPr>
        <p:spPr/>
        <p:txBody>
          <a:bodyPr>
            <a:normAutofit fontScale="85000" lnSpcReduction="10000"/>
          </a:bodyPr>
          <a:lstStyle/>
          <a:p>
            <a:r>
              <a:rPr lang="en-GB" b="1" dirty="0"/>
              <a:t>Part 2:	 Lesson Presentation</a:t>
            </a:r>
            <a:endParaRPr lang="en-CA" b="1" dirty="0"/>
          </a:p>
          <a:p>
            <a:pPr marL="0" indent="0">
              <a:buNone/>
            </a:pPr>
            <a:r>
              <a:rPr lang="en-US" b="1" i="1" dirty="0" smtClean="0"/>
              <a:t>1. Introduction</a:t>
            </a:r>
            <a:endParaRPr lang="en-CA" b="1" i="1" dirty="0"/>
          </a:p>
          <a:p>
            <a:r>
              <a:rPr lang="en-US" b="1" dirty="0"/>
              <a:t>a</a:t>
            </a:r>
            <a:r>
              <a:rPr lang="en-US" b="1" dirty="0" smtClean="0"/>
              <a:t>.  </a:t>
            </a:r>
            <a:r>
              <a:rPr lang="en-US" b="1" dirty="0"/>
              <a:t>You must create an agenda for your lesson and present it to the class.</a:t>
            </a:r>
            <a:endParaRPr lang="en-CA" dirty="0"/>
          </a:p>
          <a:p>
            <a:r>
              <a:rPr lang="en-US" b="1" dirty="0"/>
              <a:t>b</a:t>
            </a:r>
            <a:r>
              <a:rPr lang="en-US" b="1" dirty="0" smtClean="0"/>
              <a:t>.  </a:t>
            </a:r>
            <a:r>
              <a:rPr lang="en-US" b="1" dirty="0"/>
              <a:t>You must inform the class of the objectives of your lesson and explain the purpose of each objective .</a:t>
            </a:r>
            <a:endParaRPr lang="en-CA" dirty="0"/>
          </a:p>
          <a:p>
            <a:r>
              <a:rPr lang="en-US" b="1" dirty="0"/>
              <a:t>c</a:t>
            </a:r>
            <a:r>
              <a:rPr lang="en-US" b="1" dirty="0" smtClean="0"/>
              <a:t>.  </a:t>
            </a:r>
            <a:r>
              <a:rPr lang="en-US" b="1" dirty="0"/>
              <a:t>You must inform the class of the topic of your lesson, and how it relates to your topic using specific </a:t>
            </a:r>
            <a:endParaRPr lang="en-CA" dirty="0"/>
          </a:p>
          <a:p>
            <a:pPr marL="0" indent="0">
              <a:buNone/>
            </a:pPr>
            <a:r>
              <a:rPr lang="en-US" b="1" dirty="0"/>
              <a:t> </a:t>
            </a:r>
            <a:r>
              <a:rPr lang="en-US" b="1" dirty="0" smtClean="0"/>
              <a:t>    examples</a:t>
            </a:r>
            <a:r>
              <a:rPr lang="en-US" b="1" dirty="0"/>
              <a:t>.</a:t>
            </a:r>
            <a:endParaRPr lang="en-CA" dirty="0"/>
          </a:p>
          <a:p>
            <a:endParaRPr lang="en-CA" dirty="0"/>
          </a:p>
        </p:txBody>
      </p:sp>
      <p:pic>
        <p:nvPicPr>
          <p:cNvPr id="2050" name="Picture 2" descr="C:\Users\aashley\AppData\Local\Microsoft\Windows\Temporary Internet Files\Content.IE5\KDDWMK5W\MC9002854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975216"/>
            <a:ext cx="1589227" cy="1848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898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CA" dirty="0" smtClean="0"/>
              <a:t>Creating a lesson plan cont.</a:t>
            </a:r>
            <a:endParaRPr lang="en-CA" dirty="0"/>
          </a:p>
        </p:txBody>
      </p:sp>
      <p:sp>
        <p:nvSpPr>
          <p:cNvPr id="3" name="Content Placeholder 2"/>
          <p:cNvSpPr>
            <a:spLocks noGrp="1"/>
          </p:cNvSpPr>
          <p:nvPr>
            <p:ph idx="1"/>
          </p:nvPr>
        </p:nvSpPr>
        <p:spPr/>
        <p:txBody>
          <a:bodyPr>
            <a:normAutofit fontScale="85000" lnSpcReduction="20000"/>
          </a:bodyPr>
          <a:lstStyle/>
          <a:p>
            <a:r>
              <a:rPr lang="en-GB" b="1" dirty="0"/>
              <a:t>Part 2:	 Lesson </a:t>
            </a:r>
            <a:r>
              <a:rPr lang="en-GB" b="1" dirty="0" smtClean="0"/>
              <a:t>Presentation cont.</a:t>
            </a:r>
            <a:endParaRPr lang="en-CA" b="1" dirty="0"/>
          </a:p>
          <a:p>
            <a:r>
              <a:rPr lang="en-US" b="1" i="1" dirty="0"/>
              <a:t>Section 2:	Lesson </a:t>
            </a:r>
            <a:r>
              <a:rPr lang="en-US" b="1" i="1" dirty="0" smtClean="0"/>
              <a:t>steps</a:t>
            </a:r>
            <a:endParaRPr lang="en-CA" dirty="0"/>
          </a:p>
          <a:p>
            <a:r>
              <a:rPr lang="en-US" b="1" dirty="0"/>
              <a:t>a</a:t>
            </a:r>
            <a:r>
              <a:rPr lang="en-US" b="1" dirty="0" smtClean="0"/>
              <a:t>.  </a:t>
            </a:r>
            <a:r>
              <a:rPr lang="en-US" b="1" dirty="0"/>
              <a:t>You must go through your lesson plan step by step, explaining each part in detail.</a:t>
            </a:r>
            <a:endParaRPr lang="en-CA" dirty="0"/>
          </a:p>
          <a:p>
            <a:r>
              <a:rPr lang="en-US" b="1" dirty="0"/>
              <a:t>b</a:t>
            </a:r>
            <a:r>
              <a:rPr lang="en-US" b="1" dirty="0" smtClean="0"/>
              <a:t>.  </a:t>
            </a:r>
            <a:r>
              <a:rPr lang="en-US" b="1" dirty="0"/>
              <a:t>You must attempt to make the lesson interesting as well as informative.</a:t>
            </a:r>
            <a:endParaRPr lang="en-CA" dirty="0"/>
          </a:p>
          <a:p>
            <a:r>
              <a:rPr lang="en-US" b="1" dirty="0"/>
              <a:t>c</a:t>
            </a:r>
            <a:r>
              <a:rPr lang="en-US" b="1" dirty="0" smtClean="0"/>
              <a:t>.  </a:t>
            </a:r>
            <a:r>
              <a:rPr lang="en-US" b="1" dirty="0"/>
              <a:t>You must relate the lesson to your topic</a:t>
            </a:r>
            <a:endParaRPr lang="en-CA" dirty="0"/>
          </a:p>
          <a:p>
            <a:r>
              <a:rPr lang="en-US" b="1" dirty="0"/>
              <a:t>d</a:t>
            </a:r>
            <a:r>
              <a:rPr lang="en-US" b="1" dirty="0" smtClean="0"/>
              <a:t>.  </a:t>
            </a:r>
            <a:r>
              <a:rPr lang="en-US" b="1" dirty="0"/>
              <a:t>You must make sure everyone in your group is involved in the lesson.</a:t>
            </a:r>
            <a:endParaRPr lang="en-CA" dirty="0"/>
          </a:p>
          <a:p>
            <a:r>
              <a:rPr lang="en-US" b="1" dirty="0"/>
              <a:t>e</a:t>
            </a:r>
            <a:r>
              <a:rPr lang="en-US" b="1" dirty="0" smtClean="0"/>
              <a:t>.  </a:t>
            </a:r>
            <a:r>
              <a:rPr lang="en-US" b="1" dirty="0"/>
              <a:t>You must use visual aids to help with your lesson.</a:t>
            </a:r>
            <a:endParaRPr lang="en-CA" dirty="0"/>
          </a:p>
          <a:p>
            <a:r>
              <a:rPr lang="en-US" b="1" dirty="0" smtClean="0"/>
              <a:t>f.  You must keep the class involved in the lesson.</a:t>
            </a:r>
            <a:endParaRPr lang="en-CA" dirty="0" smtClean="0"/>
          </a:p>
          <a:p>
            <a:endParaRPr lang="en-CA" dirty="0"/>
          </a:p>
        </p:txBody>
      </p:sp>
      <p:pic>
        <p:nvPicPr>
          <p:cNvPr id="3074" name="Picture 2" descr="C:\Users\aashley\AppData\Local\Microsoft\Windows\Temporary Internet Files\Content.IE5\4BZ6XO4X\MC9004414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6444"/>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357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Creating a lesson plan cont.</a:t>
            </a:r>
            <a:endParaRPr lang="en-CA" dirty="0"/>
          </a:p>
        </p:txBody>
      </p:sp>
      <p:sp>
        <p:nvSpPr>
          <p:cNvPr id="3" name="Content Placeholder 2"/>
          <p:cNvSpPr>
            <a:spLocks noGrp="1"/>
          </p:cNvSpPr>
          <p:nvPr>
            <p:ph idx="1"/>
          </p:nvPr>
        </p:nvSpPr>
        <p:spPr/>
        <p:txBody>
          <a:bodyPr>
            <a:normAutofit/>
          </a:bodyPr>
          <a:lstStyle/>
          <a:p>
            <a:r>
              <a:rPr lang="en-GB" b="1" dirty="0"/>
              <a:t>Part 2:	 Lesson </a:t>
            </a:r>
            <a:r>
              <a:rPr lang="en-GB" b="1" dirty="0" smtClean="0"/>
              <a:t>Presentation cont.</a:t>
            </a:r>
            <a:endParaRPr lang="en-CA" b="1" dirty="0"/>
          </a:p>
          <a:p>
            <a:r>
              <a:rPr lang="en-US" b="1" i="1" dirty="0"/>
              <a:t>Section 3:  </a:t>
            </a:r>
            <a:r>
              <a:rPr lang="en-US" b="1" i="1" dirty="0" smtClean="0"/>
              <a:t>Activity (</a:t>
            </a:r>
            <a:r>
              <a:rPr lang="en-US" b="1" i="1" dirty="0" err="1" smtClean="0"/>
              <a:t>ies</a:t>
            </a:r>
            <a:r>
              <a:rPr lang="en-US" b="1" i="1" dirty="0" smtClean="0"/>
              <a:t>)</a:t>
            </a:r>
            <a:endParaRPr lang="en-CA" dirty="0"/>
          </a:p>
          <a:p>
            <a:r>
              <a:rPr lang="en-US" b="1" dirty="0"/>
              <a:t>a</a:t>
            </a:r>
            <a:r>
              <a:rPr lang="en-US" b="1" dirty="0" smtClean="0"/>
              <a:t>.  </a:t>
            </a:r>
            <a:r>
              <a:rPr lang="en-US" b="1" dirty="0"/>
              <a:t>You must explain the instructions for your </a:t>
            </a:r>
            <a:r>
              <a:rPr lang="en-US" b="1" dirty="0" smtClean="0"/>
              <a:t>activity(</a:t>
            </a:r>
            <a:r>
              <a:rPr lang="en-US" b="1" dirty="0" err="1" smtClean="0"/>
              <a:t>ies</a:t>
            </a:r>
            <a:r>
              <a:rPr lang="en-US" b="1" dirty="0" smtClean="0"/>
              <a:t>) </a:t>
            </a:r>
            <a:r>
              <a:rPr lang="en-US" b="1" dirty="0"/>
              <a:t>to the class.</a:t>
            </a:r>
            <a:endParaRPr lang="en-CA" dirty="0"/>
          </a:p>
          <a:p>
            <a:r>
              <a:rPr lang="en-US" b="1" dirty="0"/>
              <a:t>b</a:t>
            </a:r>
            <a:r>
              <a:rPr lang="en-US" b="1" dirty="0" smtClean="0"/>
              <a:t>.  </a:t>
            </a:r>
            <a:r>
              <a:rPr lang="en-US" b="1" dirty="0"/>
              <a:t>You must show and explain an example of your activities to the class.</a:t>
            </a:r>
            <a:endParaRPr lang="en-CA" dirty="0"/>
          </a:p>
          <a:p>
            <a:r>
              <a:rPr lang="en-US" b="1" dirty="0"/>
              <a:t>c</a:t>
            </a:r>
            <a:r>
              <a:rPr lang="en-US" b="1" dirty="0" smtClean="0"/>
              <a:t>.  </a:t>
            </a:r>
            <a:r>
              <a:rPr lang="en-US" b="1" dirty="0"/>
              <a:t>You must show how your assignment relates to the objectives of your lesson </a:t>
            </a:r>
            <a:endParaRPr lang="en-CA" dirty="0"/>
          </a:p>
          <a:p>
            <a:endParaRPr lang="en-CA" dirty="0"/>
          </a:p>
        </p:txBody>
      </p:sp>
      <p:pic>
        <p:nvPicPr>
          <p:cNvPr id="4098" name="Picture 2" descr="C:\Users\aashley\AppData\Local\Microsoft\Windows\Temporary Internet Files\Content.IE5\GO2W5C1J\MC9003185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143000"/>
            <a:ext cx="1837944" cy="147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35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Creating a lesson plan cont.</a:t>
            </a:r>
            <a:endParaRPr lang="en-CA" dirty="0"/>
          </a:p>
        </p:txBody>
      </p:sp>
      <p:sp>
        <p:nvSpPr>
          <p:cNvPr id="3" name="Content Placeholder 2"/>
          <p:cNvSpPr>
            <a:spLocks noGrp="1"/>
          </p:cNvSpPr>
          <p:nvPr>
            <p:ph idx="1"/>
          </p:nvPr>
        </p:nvSpPr>
        <p:spPr/>
        <p:txBody>
          <a:bodyPr>
            <a:normAutofit/>
          </a:bodyPr>
          <a:lstStyle/>
          <a:p>
            <a:r>
              <a:rPr lang="en-GB" b="1" dirty="0"/>
              <a:t>Part 2:	 Lesson </a:t>
            </a:r>
            <a:r>
              <a:rPr lang="en-GB" b="1" dirty="0" smtClean="0"/>
              <a:t>Presentation cont.</a:t>
            </a:r>
            <a:endParaRPr lang="en-CA" b="1" dirty="0"/>
          </a:p>
          <a:p>
            <a:r>
              <a:rPr lang="en-US" b="1" i="1" dirty="0"/>
              <a:t>Section 4:  Review of Objectives </a:t>
            </a:r>
            <a:endParaRPr lang="en-CA" b="1" i="1" dirty="0"/>
          </a:p>
          <a:p>
            <a:r>
              <a:rPr lang="en-US" b="1" dirty="0"/>
              <a:t> </a:t>
            </a:r>
            <a:endParaRPr lang="en-CA" dirty="0"/>
          </a:p>
          <a:p>
            <a:r>
              <a:rPr lang="en-US" b="1" dirty="0"/>
              <a:t>a</a:t>
            </a:r>
            <a:r>
              <a:rPr lang="en-US" b="1" dirty="0" smtClean="0"/>
              <a:t>.  </a:t>
            </a:r>
            <a:r>
              <a:rPr lang="en-US" b="1" dirty="0"/>
              <a:t>You must check whether or not the class has achieved your </a:t>
            </a:r>
            <a:r>
              <a:rPr lang="en-US" b="1" dirty="0" smtClean="0"/>
              <a:t>objectives by reviewing the material in your objectives they will need to know for the quiz.</a:t>
            </a:r>
            <a:endParaRPr lang="en-CA" dirty="0"/>
          </a:p>
          <a:p>
            <a:endParaRPr lang="en-CA" dirty="0"/>
          </a:p>
        </p:txBody>
      </p:sp>
      <p:pic>
        <p:nvPicPr>
          <p:cNvPr id="5122" name="Picture 2" descr="C:\Users\aashley\AppData\Local\Microsoft\Windows\Temporary Internet Files\Content.IE5\TV9IGP2D\dglxasset[1].asp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1524000"/>
            <a:ext cx="1371600" cy="1385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357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Creating a lesson plan cont.</a:t>
            </a:r>
            <a:endParaRPr lang="en-CA" dirty="0"/>
          </a:p>
        </p:txBody>
      </p:sp>
      <p:sp>
        <p:nvSpPr>
          <p:cNvPr id="3" name="Content Placeholder 2"/>
          <p:cNvSpPr>
            <a:spLocks noGrp="1"/>
          </p:cNvSpPr>
          <p:nvPr>
            <p:ph idx="1"/>
          </p:nvPr>
        </p:nvSpPr>
        <p:spPr/>
        <p:txBody>
          <a:bodyPr>
            <a:normAutofit fontScale="92500" lnSpcReduction="10000"/>
          </a:bodyPr>
          <a:lstStyle/>
          <a:p>
            <a:r>
              <a:rPr lang="en-GB" b="1" dirty="0"/>
              <a:t>Part 2:	 Lesson </a:t>
            </a:r>
            <a:r>
              <a:rPr lang="en-GB" b="1" dirty="0" smtClean="0"/>
              <a:t>Presentation cont.</a:t>
            </a:r>
            <a:endParaRPr lang="en-CA" b="1" dirty="0"/>
          </a:p>
          <a:p>
            <a:r>
              <a:rPr lang="en-US" b="1" i="1" dirty="0"/>
              <a:t>Section 5:  Quiz/questions </a:t>
            </a:r>
            <a:endParaRPr lang="en-CA" b="1" i="1" dirty="0"/>
          </a:p>
          <a:p>
            <a:r>
              <a:rPr lang="en-US" b="1" dirty="0"/>
              <a:t> </a:t>
            </a:r>
            <a:r>
              <a:rPr lang="en-US" b="1" dirty="0" smtClean="0"/>
              <a:t>a.  </a:t>
            </a:r>
            <a:r>
              <a:rPr lang="en-US" b="1" dirty="0"/>
              <a:t>You must check whether or not the class has achieved your objectives by giving them a quiz.</a:t>
            </a:r>
            <a:endParaRPr lang="en-CA" dirty="0"/>
          </a:p>
          <a:p>
            <a:r>
              <a:rPr lang="en-US" b="1" dirty="0"/>
              <a:t>b</a:t>
            </a:r>
            <a:r>
              <a:rPr lang="en-US" b="1" dirty="0" smtClean="0"/>
              <a:t>.  </a:t>
            </a:r>
            <a:r>
              <a:rPr lang="en-US" b="1" dirty="0"/>
              <a:t>Ask the class if anyone has any questions and be prepared to answer them</a:t>
            </a:r>
            <a:r>
              <a:rPr lang="en-US" b="1" dirty="0" smtClean="0"/>
              <a:t>.</a:t>
            </a:r>
          </a:p>
          <a:p>
            <a:r>
              <a:rPr lang="en-US" b="1" dirty="0" smtClean="0"/>
              <a:t>c.  Do a review of your learning objectives</a:t>
            </a:r>
          </a:p>
          <a:p>
            <a:r>
              <a:rPr lang="en-US" b="1" dirty="0" smtClean="0"/>
              <a:t>d.  Give the class and quiz and mark the </a:t>
            </a:r>
            <a:r>
              <a:rPr lang="en-US" b="1" smtClean="0"/>
              <a:t>answers afterwards.</a:t>
            </a:r>
            <a:endParaRPr lang="en-CA" dirty="0"/>
          </a:p>
          <a:p>
            <a:endParaRPr lang="en-CA" dirty="0"/>
          </a:p>
        </p:txBody>
      </p:sp>
      <p:pic>
        <p:nvPicPr>
          <p:cNvPr id="6146" name="Picture 2" descr="C:\Users\aashley\AppData\Local\Microsoft\Windows\Temporary Internet Files\Content.IE5\I8WRRDOM\MC9003118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8284" y="1371600"/>
            <a:ext cx="163877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357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could you do as activities in your presentation?</a:t>
            </a:r>
            <a:endParaRPr lang="en-CA" dirty="0"/>
          </a:p>
        </p:txBody>
      </p:sp>
      <p:sp>
        <p:nvSpPr>
          <p:cNvPr id="3" name="Content Placeholder 2"/>
          <p:cNvSpPr>
            <a:spLocks noGrp="1"/>
          </p:cNvSpPr>
          <p:nvPr>
            <p:ph idx="1"/>
          </p:nvPr>
        </p:nvSpPr>
        <p:spPr/>
        <p:txBody>
          <a:bodyPr/>
          <a:lstStyle/>
          <a:p>
            <a:r>
              <a:rPr lang="en-US" dirty="0" smtClean="0"/>
              <a:t>At your table, brainstorm for 2 minutes on what you might be able to do as an activity for your presentation.</a:t>
            </a:r>
          </a:p>
          <a:p>
            <a:r>
              <a:rPr lang="en-US" dirty="0" smtClean="0"/>
              <a:t>Be prepared for one person to share with the class.</a:t>
            </a:r>
            <a:endParaRPr lang="en-CA" dirty="0"/>
          </a:p>
        </p:txBody>
      </p:sp>
      <p:pic>
        <p:nvPicPr>
          <p:cNvPr id="10242" name="Picture 2" descr="C:\Users\aashley\AppData\Local\Microsoft\Windows\Temporary Internet Files\Content.IE5\21J88ZT1\MC9002996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3886200"/>
            <a:ext cx="3581400" cy="2787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971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Time</a:t>
            </a:r>
            <a:endParaRPr lang="en-CA" dirty="0"/>
          </a:p>
        </p:txBody>
      </p:sp>
      <p:sp>
        <p:nvSpPr>
          <p:cNvPr id="3" name="Content Placeholder 2"/>
          <p:cNvSpPr>
            <a:spLocks noGrp="1"/>
          </p:cNvSpPr>
          <p:nvPr>
            <p:ph idx="1"/>
          </p:nvPr>
        </p:nvSpPr>
        <p:spPr/>
        <p:txBody>
          <a:bodyPr/>
          <a:lstStyle/>
          <a:p>
            <a:r>
              <a:rPr lang="en-US" dirty="0" smtClean="0"/>
              <a:t>Time to share your ideas.  Make sure you write down at least 3 ideas you might be able to use.</a:t>
            </a:r>
            <a:endParaRPr lang="en-CA" dirty="0"/>
          </a:p>
        </p:txBody>
      </p:sp>
      <p:pic>
        <p:nvPicPr>
          <p:cNvPr id="9220" name="Picture 4" descr="C:\Users\aashley\AppData\Local\Microsoft\Windows\Temporary Internet Files\Content.IE5\FN790N38\MC9000890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3429000"/>
            <a:ext cx="2273955" cy="2578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782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learning objectives</a:t>
            </a:r>
            <a:endParaRPr lang="en-CA" dirty="0"/>
          </a:p>
        </p:txBody>
      </p:sp>
      <p:sp>
        <p:nvSpPr>
          <p:cNvPr id="3" name="Content Placeholder 2"/>
          <p:cNvSpPr>
            <a:spLocks noGrp="1"/>
          </p:cNvSpPr>
          <p:nvPr>
            <p:ph idx="1"/>
          </p:nvPr>
        </p:nvSpPr>
        <p:spPr/>
        <p:txBody>
          <a:bodyPr>
            <a:normAutofit fontScale="92500" lnSpcReduction="10000"/>
          </a:bodyPr>
          <a:lstStyle/>
          <a:p>
            <a:pPr marL="514350" indent="-514350">
              <a:buAutoNum type="alphaUcParenR"/>
            </a:pPr>
            <a:r>
              <a:rPr lang="en-US" dirty="0"/>
              <a:t>Define a learning objective</a:t>
            </a:r>
          </a:p>
          <a:p>
            <a:pPr marL="514350" indent="-514350">
              <a:buAutoNum type="alphaUcParenR"/>
            </a:pPr>
            <a:r>
              <a:rPr lang="en-US" dirty="0"/>
              <a:t>Explain the difference between a good learning objective and a bad learning objective</a:t>
            </a:r>
          </a:p>
          <a:p>
            <a:r>
              <a:rPr lang="en-US" dirty="0"/>
              <a:t>B) List the 6 items that need to be included on a presentation agenda</a:t>
            </a:r>
          </a:p>
          <a:p>
            <a:r>
              <a:rPr lang="en-US" dirty="0"/>
              <a:t>C) List the 7 items that must be included during their 1</a:t>
            </a:r>
            <a:r>
              <a:rPr lang="en-US" baseline="30000" dirty="0"/>
              <a:t>st</a:t>
            </a:r>
            <a:r>
              <a:rPr lang="en-US" dirty="0"/>
              <a:t> nations presentations</a:t>
            </a:r>
          </a:p>
          <a:p>
            <a:r>
              <a:rPr lang="en-US" dirty="0"/>
              <a:t>D) List 3 possible ideas to use in their presentation</a:t>
            </a:r>
            <a:endParaRPr lang="en-CA" dirty="0"/>
          </a:p>
          <a:p>
            <a:endParaRPr lang="en-CA" dirty="0"/>
          </a:p>
        </p:txBody>
      </p:sp>
    </p:spTree>
    <p:extLst>
      <p:ext uri="{BB962C8B-B14F-4D97-AF65-F5344CB8AC3E}">
        <p14:creationId xmlns:p14="http://schemas.microsoft.com/office/powerpoint/2010/main" val="171704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143000"/>
          </a:xfrm>
        </p:spPr>
        <p:txBody>
          <a:bodyPr/>
          <a:lstStyle/>
          <a:p>
            <a:r>
              <a:rPr lang="en-US" dirty="0" smtClean="0"/>
              <a:t>Agenda</a:t>
            </a:r>
            <a:endParaRPr lang="en-CA" dirty="0"/>
          </a:p>
        </p:txBody>
      </p:sp>
      <p:sp>
        <p:nvSpPr>
          <p:cNvPr id="3" name="Content Placeholder 2"/>
          <p:cNvSpPr>
            <a:spLocks noGrp="1"/>
          </p:cNvSpPr>
          <p:nvPr>
            <p:ph idx="1"/>
          </p:nvPr>
        </p:nvSpPr>
        <p:spPr>
          <a:xfrm>
            <a:off x="152400" y="1066800"/>
            <a:ext cx="8915400" cy="4525963"/>
          </a:xfrm>
        </p:spPr>
        <p:txBody>
          <a:bodyPr>
            <a:normAutofit fontScale="70000" lnSpcReduction="20000"/>
          </a:bodyPr>
          <a:lstStyle/>
          <a:p>
            <a:r>
              <a:rPr lang="en-US" dirty="0" smtClean="0"/>
              <a:t>1.  Agenda</a:t>
            </a:r>
          </a:p>
          <a:p>
            <a:r>
              <a:rPr lang="en-US" dirty="0" smtClean="0"/>
              <a:t>2.  Introduction of topic- How to do your 1</a:t>
            </a:r>
            <a:r>
              <a:rPr lang="en-US" baseline="30000" dirty="0" smtClean="0"/>
              <a:t>st</a:t>
            </a:r>
            <a:r>
              <a:rPr lang="en-US" dirty="0" smtClean="0"/>
              <a:t> nations presentation</a:t>
            </a:r>
          </a:p>
          <a:p>
            <a:r>
              <a:rPr lang="en-US" dirty="0"/>
              <a:t>3</a:t>
            </a:r>
            <a:r>
              <a:rPr lang="en-US" dirty="0" smtClean="0"/>
              <a:t>.  Learning objectives </a:t>
            </a:r>
          </a:p>
          <a:p>
            <a:r>
              <a:rPr lang="en-US" dirty="0" smtClean="0"/>
              <a:t>4.  Activities </a:t>
            </a:r>
          </a:p>
          <a:p>
            <a:pPr lvl="1"/>
            <a:r>
              <a:rPr lang="en-US" dirty="0" smtClean="0"/>
              <a:t>A) Definition of learning objective</a:t>
            </a:r>
          </a:p>
          <a:p>
            <a:pPr lvl="1"/>
            <a:r>
              <a:rPr lang="en-US" dirty="0" smtClean="0"/>
              <a:t>B) Difference between good and bad learning objectives</a:t>
            </a:r>
          </a:p>
          <a:p>
            <a:pPr lvl="1"/>
            <a:r>
              <a:rPr lang="en-US" dirty="0" smtClean="0"/>
              <a:t>C) How to write an agenda</a:t>
            </a:r>
          </a:p>
          <a:p>
            <a:pPr lvl="1"/>
            <a:r>
              <a:rPr lang="en-US" dirty="0" smtClean="0"/>
              <a:t>D) What you need to include in your </a:t>
            </a:r>
            <a:r>
              <a:rPr lang="en-US" dirty="0" smtClean="0"/>
              <a:t>presentation</a:t>
            </a:r>
          </a:p>
          <a:p>
            <a:pPr lvl="1"/>
            <a:r>
              <a:rPr lang="en-US" dirty="0" smtClean="0"/>
              <a:t>E) Putting together a lesson plan</a:t>
            </a:r>
            <a:endParaRPr lang="en-US" dirty="0" smtClean="0"/>
          </a:p>
          <a:p>
            <a:pPr lvl="1"/>
            <a:r>
              <a:rPr lang="en-US" dirty="0"/>
              <a:t>F</a:t>
            </a:r>
            <a:r>
              <a:rPr lang="en-US" dirty="0" smtClean="0"/>
              <a:t>) </a:t>
            </a:r>
            <a:r>
              <a:rPr lang="en-US" dirty="0" smtClean="0"/>
              <a:t>Possible ideas for presentations for your topics</a:t>
            </a:r>
          </a:p>
          <a:p>
            <a:r>
              <a:rPr lang="en-US" dirty="0" smtClean="0"/>
              <a:t>5.  Review</a:t>
            </a:r>
          </a:p>
          <a:p>
            <a:r>
              <a:rPr lang="en-US" dirty="0" smtClean="0"/>
              <a:t>6.  Questions</a:t>
            </a:r>
          </a:p>
          <a:p>
            <a:r>
              <a:rPr lang="en-US" dirty="0" smtClean="0"/>
              <a:t>7.  Quiz</a:t>
            </a:r>
            <a:endParaRPr lang="en-CA" dirty="0"/>
          </a:p>
        </p:txBody>
      </p:sp>
    </p:spTree>
    <p:extLst>
      <p:ext uri="{BB962C8B-B14F-4D97-AF65-F5344CB8AC3E}">
        <p14:creationId xmlns:p14="http://schemas.microsoft.com/office/powerpoint/2010/main" val="186768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 before the Quiz?</a:t>
            </a:r>
            <a:endParaRPr lang="en-CA" dirty="0"/>
          </a:p>
        </p:txBody>
      </p:sp>
      <p:pic>
        <p:nvPicPr>
          <p:cNvPr id="11266" name="Picture 2" descr="C:\Users\aashley\AppData\Local\Microsoft\Windows\Temporary Internet Files\Content.IE5\FN790N38\MC900441930[1].wm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524000"/>
            <a:ext cx="4860419" cy="468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093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You can use your notes</a:t>
            </a:r>
            <a:endParaRPr lang="en-CA" dirty="0"/>
          </a:p>
        </p:txBody>
      </p:sp>
      <p:sp>
        <p:nvSpPr>
          <p:cNvPr id="3" name="Content Placeholder 2"/>
          <p:cNvSpPr>
            <a:spLocks noGrp="1"/>
          </p:cNvSpPr>
          <p:nvPr>
            <p:ph idx="1"/>
          </p:nvPr>
        </p:nvSpPr>
        <p:spPr/>
        <p:txBody>
          <a:bodyPr>
            <a:normAutofit/>
          </a:bodyPr>
          <a:lstStyle/>
          <a:p>
            <a:r>
              <a:rPr lang="en-US" dirty="0" smtClean="0"/>
              <a:t>Just write down the answers.  You do not have to write down the questions.</a:t>
            </a:r>
            <a:endParaRPr lang="en-CA" dirty="0"/>
          </a:p>
          <a:p>
            <a:endParaRPr lang="en-CA" dirty="0"/>
          </a:p>
        </p:txBody>
      </p:sp>
      <p:pic>
        <p:nvPicPr>
          <p:cNvPr id="12290" name="Picture 2" descr="C:\Users\aashley\AppData\Local\Microsoft\Windows\Temporary Internet Files\Content.IE5\FN790N38\MC9000886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2819400"/>
            <a:ext cx="2971800" cy="3355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89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77500" lnSpcReduction="20000"/>
          </a:bodyPr>
          <a:lstStyle/>
          <a:p>
            <a:pPr marL="0" indent="0">
              <a:buNone/>
            </a:pPr>
            <a:r>
              <a:rPr lang="en-US" dirty="0" smtClean="0"/>
              <a:t>Fill in the blanks quiz     /15</a:t>
            </a:r>
          </a:p>
          <a:p>
            <a:pPr marL="0" indent="0">
              <a:buNone/>
            </a:pPr>
            <a:r>
              <a:rPr lang="en-US" dirty="0" smtClean="0"/>
              <a:t>1.     A learning objective is a _____ you have for someone to _______. </a:t>
            </a:r>
          </a:p>
          <a:p>
            <a:pPr marL="0" indent="0">
              <a:buNone/>
            </a:pPr>
            <a:r>
              <a:rPr lang="en-US" dirty="0" smtClean="0"/>
              <a:t>2.     Good learning objectives must be _______ and  ________.</a:t>
            </a:r>
          </a:p>
          <a:p>
            <a:pPr marL="0" indent="0">
              <a:buNone/>
            </a:pPr>
            <a:r>
              <a:rPr lang="en-US" dirty="0" smtClean="0"/>
              <a:t>3.     We can tell that a learning objective is bad if it is hard to  </a:t>
            </a:r>
          </a:p>
          <a:p>
            <a:pPr marL="0" indent="0">
              <a:buNone/>
            </a:pPr>
            <a:r>
              <a:rPr lang="en-US" dirty="0"/>
              <a:t> </a:t>
            </a:r>
            <a:r>
              <a:rPr lang="en-US" dirty="0" smtClean="0"/>
              <a:t>        _________.</a:t>
            </a:r>
          </a:p>
          <a:p>
            <a:pPr marL="514350" indent="-514350">
              <a:buAutoNum type="arabicPeriod" startAt="4"/>
            </a:pPr>
            <a:r>
              <a:rPr lang="en-US" dirty="0" smtClean="0"/>
              <a:t>The 6 things that need to be included on a presentation agenda are the topic, 3 learning _________, the __________ you are going to do during your presentation, a review, a time for questions and a ______.</a:t>
            </a:r>
          </a:p>
          <a:p>
            <a:pPr marL="514350" indent="-514350">
              <a:buAutoNum type="arabicPeriod" startAt="4"/>
            </a:pPr>
            <a:r>
              <a:rPr lang="en-US" dirty="0"/>
              <a:t> </a:t>
            </a:r>
            <a:r>
              <a:rPr lang="en-US" dirty="0" smtClean="0"/>
              <a:t>You need to remember the following when doing your 1</a:t>
            </a:r>
            <a:r>
              <a:rPr lang="en-US" baseline="30000" dirty="0" smtClean="0"/>
              <a:t>st</a:t>
            </a:r>
            <a:r>
              <a:rPr lang="en-US" dirty="0" smtClean="0"/>
              <a:t> nations presentation: </a:t>
            </a:r>
          </a:p>
          <a:p>
            <a:pPr marL="857250" lvl="1" indent="-457200">
              <a:buFontTx/>
              <a:buChar char="-"/>
            </a:pPr>
            <a:r>
              <a:rPr lang="en-US" dirty="0" smtClean="0"/>
              <a:t>a) It needs to be ___ minutes long per person</a:t>
            </a:r>
          </a:p>
          <a:p>
            <a:pPr marL="857250" lvl="1" indent="-457200">
              <a:buFontTx/>
              <a:buChar char="-"/>
            </a:pPr>
            <a:r>
              <a:rPr lang="en-US" dirty="0" smtClean="0"/>
              <a:t>b) you need an ________ to tell people what you are going to be doing</a:t>
            </a:r>
          </a:p>
          <a:p>
            <a:pPr marL="857250" lvl="1" indent="-457200">
              <a:buFontTx/>
              <a:buChar char="-"/>
            </a:pPr>
            <a:r>
              <a:rPr lang="en-US" dirty="0" smtClean="0"/>
              <a:t>c) you must include, and use __________and must have a presentation ________</a:t>
            </a:r>
          </a:p>
          <a:p>
            <a:pPr marL="857250" lvl="1" indent="-457200">
              <a:buFontTx/>
              <a:buChar char="-"/>
            </a:pPr>
            <a:r>
              <a:rPr lang="en-US" dirty="0" smtClean="0"/>
              <a:t>d) you must have a minimum of ____ learning objectives</a:t>
            </a:r>
          </a:p>
          <a:p>
            <a:pPr marL="857250" lvl="1" indent="-457200">
              <a:buFontTx/>
              <a:buChar char="-"/>
            </a:pPr>
            <a:r>
              <a:rPr lang="en-US" dirty="0" smtClean="0"/>
              <a:t>e) You must have a _________ activity for the class to do</a:t>
            </a:r>
          </a:p>
          <a:p>
            <a:pPr marL="857250" lvl="1" indent="-457200">
              <a:buFontTx/>
              <a:buChar char="-"/>
            </a:pPr>
            <a:r>
              <a:rPr lang="en-US" dirty="0" smtClean="0"/>
              <a:t>f) You must be prepared to answer ________ from the class.</a:t>
            </a:r>
            <a:endParaRPr lang="en-CA" dirty="0" smtClean="0"/>
          </a:p>
          <a:p>
            <a:pPr marL="514350" indent="-514350">
              <a:buAutoNum type="arabicPeriod" startAt="4"/>
            </a:pPr>
            <a:endParaRPr lang="en-CA" dirty="0" smtClean="0"/>
          </a:p>
        </p:txBody>
      </p:sp>
    </p:spTree>
    <p:extLst>
      <p:ext uri="{BB962C8B-B14F-4D97-AF65-F5344CB8AC3E}">
        <p14:creationId xmlns:p14="http://schemas.microsoft.com/office/powerpoint/2010/main" val="1440941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Answers</a:t>
            </a:r>
            <a:endParaRPr lang="en-CA" dirty="0"/>
          </a:p>
        </p:txBody>
      </p:sp>
      <p:sp>
        <p:nvSpPr>
          <p:cNvPr id="3" name="Content Placeholder 2"/>
          <p:cNvSpPr>
            <a:spLocks noGrp="1"/>
          </p:cNvSpPr>
          <p:nvPr>
            <p:ph idx="1"/>
          </p:nvPr>
        </p:nvSpPr>
        <p:spPr>
          <a:xfrm>
            <a:off x="0" y="1143000"/>
            <a:ext cx="9144000" cy="5562600"/>
          </a:xfrm>
        </p:spPr>
        <p:txBody>
          <a:bodyPr>
            <a:normAutofit fontScale="47500" lnSpcReduction="20000"/>
          </a:bodyPr>
          <a:lstStyle/>
          <a:p>
            <a:pPr marL="0" indent="0">
              <a:buNone/>
            </a:pPr>
            <a:r>
              <a:rPr lang="en-US" sz="4400" dirty="0" smtClean="0"/>
              <a:t>Fill in the blanks quiz     /15</a:t>
            </a:r>
          </a:p>
          <a:p>
            <a:pPr marL="0" indent="0">
              <a:buNone/>
            </a:pPr>
            <a:r>
              <a:rPr lang="en-US" sz="4400" dirty="0" smtClean="0"/>
              <a:t>1.     A learning objective is a </a:t>
            </a:r>
            <a:r>
              <a:rPr lang="en-US" sz="4400" u="sng" dirty="0" smtClean="0"/>
              <a:t>goal </a:t>
            </a:r>
            <a:r>
              <a:rPr lang="en-US" sz="4400" dirty="0" smtClean="0"/>
              <a:t>you have for someone to </a:t>
            </a:r>
            <a:r>
              <a:rPr lang="en-US" sz="4400" u="sng" dirty="0" smtClean="0"/>
              <a:t>learn</a:t>
            </a:r>
            <a:r>
              <a:rPr lang="en-US" sz="4400" dirty="0" smtClean="0"/>
              <a:t>. </a:t>
            </a:r>
          </a:p>
          <a:p>
            <a:pPr marL="0" indent="0">
              <a:buNone/>
            </a:pPr>
            <a:r>
              <a:rPr lang="en-US" sz="4400" dirty="0" smtClean="0"/>
              <a:t>2.     Good learning objectives must be </a:t>
            </a:r>
            <a:r>
              <a:rPr lang="en-US" sz="4400" u="sng" dirty="0" smtClean="0"/>
              <a:t>clear</a:t>
            </a:r>
            <a:r>
              <a:rPr lang="en-US" sz="4400" dirty="0" smtClean="0"/>
              <a:t> and </a:t>
            </a:r>
            <a:r>
              <a:rPr lang="en-US" sz="4400" u="sng" dirty="0" smtClean="0"/>
              <a:t>specific</a:t>
            </a:r>
            <a:r>
              <a:rPr lang="en-US" sz="4400" dirty="0" smtClean="0"/>
              <a:t>.</a:t>
            </a:r>
          </a:p>
          <a:p>
            <a:pPr marL="0" indent="0">
              <a:buNone/>
            </a:pPr>
            <a:r>
              <a:rPr lang="en-US" sz="4400" dirty="0" smtClean="0"/>
              <a:t>3.     We can tell that a learning objective is bad if it is hard to  </a:t>
            </a:r>
          </a:p>
          <a:p>
            <a:pPr marL="0" indent="0">
              <a:buNone/>
            </a:pPr>
            <a:r>
              <a:rPr lang="en-US" sz="4400" dirty="0" smtClean="0"/>
              <a:t>         </a:t>
            </a:r>
            <a:r>
              <a:rPr lang="en-US" sz="4400" u="sng" dirty="0" smtClean="0"/>
              <a:t>measure.</a:t>
            </a:r>
          </a:p>
          <a:p>
            <a:pPr marL="514350" indent="-514350">
              <a:buAutoNum type="arabicPeriod" startAt="4"/>
            </a:pPr>
            <a:r>
              <a:rPr lang="en-US" sz="4400" dirty="0" smtClean="0"/>
              <a:t>The 6 things that need to be included on a presentation agenda are the topic, 3 learning </a:t>
            </a:r>
            <a:r>
              <a:rPr lang="en-US" sz="4400" u="sng" dirty="0" smtClean="0"/>
              <a:t>objectives</a:t>
            </a:r>
            <a:r>
              <a:rPr lang="en-US" sz="4400" dirty="0" smtClean="0"/>
              <a:t>, the </a:t>
            </a:r>
            <a:r>
              <a:rPr lang="en-US" sz="4400" u="sng" dirty="0" smtClean="0"/>
              <a:t>activities</a:t>
            </a:r>
            <a:r>
              <a:rPr lang="en-US" sz="4400" dirty="0" smtClean="0"/>
              <a:t> you are going to do during your presentation, a review, a time for questions and a </a:t>
            </a:r>
            <a:r>
              <a:rPr lang="en-US" sz="4400" u="sng" dirty="0" smtClean="0"/>
              <a:t>quiz</a:t>
            </a:r>
            <a:r>
              <a:rPr lang="en-US" sz="4400" dirty="0" smtClean="0"/>
              <a:t>.</a:t>
            </a:r>
          </a:p>
          <a:p>
            <a:pPr marL="514350" indent="-514350">
              <a:buAutoNum type="arabicPeriod" startAt="4"/>
            </a:pPr>
            <a:r>
              <a:rPr lang="en-US" sz="4400" dirty="0" smtClean="0"/>
              <a:t> You need to remember the following when doing your 1</a:t>
            </a:r>
            <a:r>
              <a:rPr lang="en-US" sz="4400" baseline="30000" dirty="0" smtClean="0"/>
              <a:t>st</a:t>
            </a:r>
            <a:r>
              <a:rPr lang="en-US" sz="4400" dirty="0" smtClean="0"/>
              <a:t> nations presentation: </a:t>
            </a:r>
          </a:p>
          <a:p>
            <a:pPr marL="857250" lvl="1" indent="-457200">
              <a:buFontTx/>
              <a:buChar char="-"/>
            </a:pPr>
            <a:r>
              <a:rPr lang="en-US" sz="4400" dirty="0" smtClean="0"/>
              <a:t>a) It needs to be </a:t>
            </a:r>
            <a:r>
              <a:rPr lang="en-US" sz="4400" u="sng" dirty="0" smtClean="0"/>
              <a:t>5</a:t>
            </a:r>
            <a:r>
              <a:rPr lang="en-US" sz="4400" dirty="0" smtClean="0"/>
              <a:t> minutes long per person</a:t>
            </a:r>
          </a:p>
          <a:p>
            <a:pPr marL="857250" lvl="1" indent="-457200">
              <a:buFontTx/>
              <a:buChar char="-"/>
            </a:pPr>
            <a:r>
              <a:rPr lang="en-US" sz="4400" dirty="0" smtClean="0"/>
              <a:t>b) you need an </a:t>
            </a:r>
            <a:r>
              <a:rPr lang="en-US" sz="4400" u="sng" dirty="0" smtClean="0"/>
              <a:t>agenda</a:t>
            </a:r>
            <a:r>
              <a:rPr lang="en-US" sz="4400" dirty="0" smtClean="0"/>
              <a:t> to tell people what you are going to be doing</a:t>
            </a:r>
          </a:p>
          <a:p>
            <a:pPr marL="857250" lvl="1" indent="-457200">
              <a:buFontTx/>
              <a:buChar char="-"/>
            </a:pPr>
            <a:r>
              <a:rPr lang="en-US" sz="4400" dirty="0" smtClean="0"/>
              <a:t>c) you must include, and use </a:t>
            </a:r>
            <a:r>
              <a:rPr lang="en-US" sz="4400" u="sng" dirty="0" smtClean="0"/>
              <a:t>visuals </a:t>
            </a:r>
            <a:r>
              <a:rPr lang="en-US" sz="4400" dirty="0" smtClean="0"/>
              <a:t>and must have a presentation </a:t>
            </a:r>
            <a:r>
              <a:rPr lang="en-US" sz="4400" u="sng" dirty="0" smtClean="0"/>
              <a:t>plan</a:t>
            </a:r>
          </a:p>
          <a:p>
            <a:pPr marL="857250" lvl="1" indent="-457200">
              <a:buFontTx/>
              <a:buChar char="-"/>
            </a:pPr>
            <a:r>
              <a:rPr lang="en-US" sz="4400" dirty="0" smtClean="0"/>
              <a:t>d) you must have a minimum of </a:t>
            </a:r>
            <a:r>
              <a:rPr lang="en-US" sz="4400" u="sng" dirty="0" smtClean="0"/>
              <a:t>3</a:t>
            </a:r>
            <a:r>
              <a:rPr lang="en-US" sz="4400" dirty="0" smtClean="0"/>
              <a:t> learning objectives</a:t>
            </a:r>
          </a:p>
          <a:p>
            <a:pPr marL="857250" lvl="1" indent="-457200">
              <a:buFontTx/>
              <a:buChar char="-"/>
            </a:pPr>
            <a:r>
              <a:rPr lang="en-US" sz="4400" dirty="0" smtClean="0"/>
              <a:t>e) You must have a </a:t>
            </a:r>
            <a:r>
              <a:rPr lang="en-US" sz="4400" u="sng" dirty="0" smtClean="0"/>
              <a:t>hands-on</a:t>
            </a:r>
            <a:r>
              <a:rPr lang="en-US" sz="4400" dirty="0" smtClean="0"/>
              <a:t> activity for the class to do</a:t>
            </a:r>
          </a:p>
          <a:p>
            <a:pPr marL="857250" lvl="1" indent="-457200">
              <a:buFontTx/>
              <a:buChar char="-"/>
            </a:pPr>
            <a:r>
              <a:rPr lang="en-US" sz="4400" dirty="0" smtClean="0"/>
              <a:t>f) You must be prepared to answer </a:t>
            </a:r>
            <a:r>
              <a:rPr lang="en-US" sz="4400" u="sng" dirty="0" smtClean="0"/>
              <a:t>questions</a:t>
            </a:r>
            <a:r>
              <a:rPr lang="en-US" sz="4400" dirty="0" smtClean="0"/>
              <a:t> from the class.</a:t>
            </a:r>
            <a:endParaRPr lang="en-CA" sz="4400" dirty="0" smtClean="0"/>
          </a:p>
          <a:p>
            <a:endParaRPr lang="en-CA" dirty="0"/>
          </a:p>
        </p:txBody>
      </p:sp>
    </p:spTree>
    <p:extLst>
      <p:ext uri="{BB962C8B-B14F-4D97-AF65-F5344CB8AC3E}">
        <p14:creationId xmlns:p14="http://schemas.microsoft.com/office/powerpoint/2010/main" val="3932895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cps-static.rovicorp.com/3/JPG_250/MI0000/335/MI0000335788.jpg?partner=allrovi.co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90600"/>
            <a:ext cx="5410200"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95400" y="344269"/>
            <a:ext cx="5334000" cy="369332"/>
          </a:xfrm>
          <a:prstGeom prst="rect">
            <a:avLst/>
          </a:prstGeom>
        </p:spPr>
        <p:txBody>
          <a:bodyPr wrap="square">
            <a:spAutoFit/>
          </a:bodyPr>
          <a:lstStyle/>
          <a:p>
            <a:r>
              <a:rPr lang="en-CA" dirty="0" smtClean="0">
                <a:hlinkClick r:id="rId2"/>
              </a:rPr>
              <a:t>http://www.youtube.com/watch?v=gBzJGckMYO4</a:t>
            </a:r>
            <a:r>
              <a:rPr lang="en-CA" dirty="0" smtClean="0"/>
              <a:t> </a:t>
            </a:r>
            <a:endParaRPr lang="en-CA" dirty="0"/>
          </a:p>
        </p:txBody>
      </p:sp>
    </p:spTree>
    <p:extLst>
      <p:ext uri="{BB962C8B-B14F-4D97-AF65-F5344CB8AC3E}">
        <p14:creationId xmlns:p14="http://schemas.microsoft.com/office/powerpoint/2010/main" val="3046303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aashley\AppData\Local\Microsoft\Windows\Temporary Internet Files\Content.IE5\0NMXRMQA\MM900172629[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316963">
            <a:off x="5466383" y="1169024"/>
            <a:ext cx="2692200" cy="3076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Topic:  How to do your 1</a:t>
            </a:r>
            <a:r>
              <a:rPr lang="en-US" baseline="30000" dirty="0" smtClean="0"/>
              <a:t>st</a:t>
            </a:r>
            <a:r>
              <a:rPr lang="en-US" dirty="0" smtClean="0"/>
              <a:t> nations presentation</a:t>
            </a:r>
            <a:endParaRPr lang="en-CA" dirty="0"/>
          </a:p>
        </p:txBody>
      </p:sp>
      <p:pic>
        <p:nvPicPr>
          <p:cNvPr id="1026" name="Picture 2" descr="C:\Users\aashley\AppData\Local\Microsoft\Windows\Temporary Internet Files\Content.IE5\RYVUIGL3\MP90039008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687956">
            <a:off x="792567" y="1237190"/>
            <a:ext cx="2609088"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ashley\AppData\Local\Microsoft\Windows\Temporary Internet Files\Content.IE5\0NMXRMQA\MP900438778[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28003">
            <a:off x="392980" y="3658473"/>
            <a:ext cx="28194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ashley\AppData\Local\Microsoft\Windows\Temporary Internet Files\Content.IE5\FN790N38\MC900441902[1].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1447800"/>
            <a:ext cx="2132012" cy="251924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ashley\AppData\Local\Microsoft\Windows\Temporary Internet Files\Content.IE5\21J88ZT1\MC90043440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90961" y="4419600"/>
            <a:ext cx="1362075" cy="19081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ashley\AppData\Local\Microsoft\Windows\Temporary Internet Files\Content.IE5\RYVUIGL3\MC90043156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9887212">
            <a:off x="5725563" y="3706059"/>
            <a:ext cx="2965680" cy="2965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05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Learning objectives:</a:t>
            </a:r>
            <a:endParaRPr lang="en-CA" dirty="0"/>
          </a:p>
        </p:txBody>
      </p:sp>
      <p:sp>
        <p:nvSpPr>
          <p:cNvPr id="4" name="Rectangle 3"/>
          <p:cNvSpPr/>
          <p:nvPr/>
        </p:nvSpPr>
        <p:spPr>
          <a:xfrm>
            <a:off x="0" y="1345948"/>
            <a:ext cx="9144000" cy="5016758"/>
          </a:xfrm>
          <a:prstGeom prst="rect">
            <a:avLst/>
          </a:prstGeom>
        </p:spPr>
        <p:txBody>
          <a:bodyPr wrap="square">
            <a:spAutoFit/>
          </a:bodyPr>
          <a:lstStyle/>
          <a:p>
            <a:r>
              <a:rPr lang="en-US" sz="3200" dirty="0" smtClean="0"/>
              <a:t>By the end of this presentation </a:t>
            </a:r>
          </a:p>
          <a:p>
            <a:r>
              <a:rPr lang="en-US" sz="3200" dirty="0" smtClean="0"/>
              <a:t>students will be able to:</a:t>
            </a:r>
          </a:p>
          <a:p>
            <a:pPr marL="514350" indent="-514350">
              <a:buAutoNum type="alphaUcParenR"/>
            </a:pPr>
            <a:r>
              <a:rPr lang="en-US" sz="3200" dirty="0" smtClean="0"/>
              <a:t>Define a learning objective</a:t>
            </a:r>
          </a:p>
          <a:p>
            <a:pPr marL="514350" indent="-514350">
              <a:buAutoNum type="alphaUcParenR"/>
            </a:pPr>
            <a:r>
              <a:rPr lang="en-US" sz="3200" dirty="0" smtClean="0"/>
              <a:t>Explain the difference between a good learning objective and a bad learning objective</a:t>
            </a:r>
          </a:p>
          <a:p>
            <a:r>
              <a:rPr lang="en-US" sz="3200" dirty="0" smtClean="0"/>
              <a:t>B) List the 6 items that need to be included on a presentation agenda</a:t>
            </a:r>
          </a:p>
          <a:p>
            <a:r>
              <a:rPr lang="en-US" sz="3200" dirty="0" smtClean="0"/>
              <a:t>C) List the 7 items that must be included during their 1</a:t>
            </a:r>
            <a:r>
              <a:rPr lang="en-US" sz="3200" baseline="30000" dirty="0" smtClean="0"/>
              <a:t>st</a:t>
            </a:r>
            <a:r>
              <a:rPr lang="en-US" sz="3200" dirty="0" smtClean="0"/>
              <a:t> nations presentations</a:t>
            </a:r>
          </a:p>
          <a:p>
            <a:r>
              <a:rPr lang="en-US" sz="3200" dirty="0" smtClean="0"/>
              <a:t>D) List 3 possible ideas to use in their presentation</a:t>
            </a:r>
            <a:endParaRPr lang="en-CA" sz="3200" dirty="0"/>
          </a:p>
        </p:txBody>
      </p:sp>
      <p:pic>
        <p:nvPicPr>
          <p:cNvPr id="2050" name="Picture 2" descr="C:\Users\aashley\AppData\Local\Microsoft\Windows\Temporary Internet Files\Content.IE5\RYVUIGL3\MC9001976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52400"/>
            <a:ext cx="3096307"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313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learning objective?</a:t>
            </a:r>
            <a:endParaRPr lang="en-CA" dirty="0"/>
          </a:p>
        </p:txBody>
      </p:sp>
      <p:sp>
        <p:nvSpPr>
          <p:cNvPr id="4" name="Content Placeholder 3"/>
          <p:cNvSpPr>
            <a:spLocks noGrp="1"/>
          </p:cNvSpPr>
          <p:nvPr>
            <p:ph idx="1"/>
          </p:nvPr>
        </p:nvSpPr>
        <p:spPr>
          <a:xfrm>
            <a:off x="76200" y="1600200"/>
            <a:ext cx="5943600" cy="4525963"/>
          </a:xfrm>
        </p:spPr>
        <p:txBody>
          <a:bodyPr/>
          <a:lstStyle/>
          <a:p>
            <a:r>
              <a:rPr lang="en-US" dirty="0" smtClean="0"/>
              <a:t>A learning objective is a goal you have for someone to learn.  It is important that they are measurable.  In other words, we must have a way to find out if we have achieved our learning goal.  In order to do this we need to make sure our objectives are clear and specific.</a:t>
            </a:r>
            <a:endParaRPr lang="en-CA" dirty="0"/>
          </a:p>
        </p:txBody>
      </p:sp>
      <p:pic>
        <p:nvPicPr>
          <p:cNvPr id="3074" name="Picture 2" descr="C:\Users\aashley\AppData\Local\Microsoft\Windows\Temporary Internet Files\Content.IE5\RYVUIGL3\MC9003030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752600"/>
            <a:ext cx="26670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90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 the following examples:</a:t>
            </a:r>
            <a:endParaRPr lang="en-CA" dirty="0"/>
          </a:p>
        </p:txBody>
      </p:sp>
      <p:sp>
        <p:nvSpPr>
          <p:cNvPr id="3" name="Content Placeholder 2"/>
          <p:cNvSpPr>
            <a:spLocks noGrp="1"/>
          </p:cNvSpPr>
          <p:nvPr>
            <p:ph idx="1"/>
          </p:nvPr>
        </p:nvSpPr>
        <p:spPr>
          <a:xfrm>
            <a:off x="76200" y="1600200"/>
            <a:ext cx="8610600" cy="4525963"/>
          </a:xfrm>
        </p:spPr>
        <p:txBody>
          <a:bodyPr/>
          <a:lstStyle/>
          <a:p>
            <a:r>
              <a:rPr lang="en-US" dirty="0" smtClean="0"/>
              <a:t>Which one do you think is better, a or b?</a:t>
            </a:r>
          </a:p>
          <a:p>
            <a:r>
              <a:rPr lang="en-US" dirty="0" smtClean="0"/>
              <a:t>Why?  What are your reasons? (discussion)</a:t>
            </a:r>
          </a:p>
          <a:p>
            <a:r>
              <a:rPr lang="en-US" dirty="0" smtClean="0"/>
              <a:t>A)</a:t>
            </a:r>
            <a:r>
              <a:rPr lang="en-GB" dirty="0" smtClean="0"/>
              <a:t> By the end of the presentation students will be able to understand how first nations peoples learned. </a:t>
            </a:r>
            <a:endParaRPr lang="en-US" dirty="0" smtClean="0"/>
          </a:p>
          <a:p>
            <a:r>
              <a:rPr lang="en-US" dirty="0" smtClean="0"/>
              <a:t>B) By the end of the presentation </a:t>
            </a:r>
            <a:r>
              <a:rPr lang="en-GB" dirty="0" smtClean="0"/>
              <a:t>students will be able to identify and list three ways that first nations peoples learned.</a:t>
            </a:r>
            <a:endParaRPr lang="en-CA" dirty="0"/>
          </a:p>
        </p:txBody>
      </p:sp>
      <p:pic>
        <p:nvPicPr>
          <p:cNvPr id="4098" name="Picture 2" descr="C:\Users\aashley\AppData\Local\Microsoft\Windows\Temporary Internet Files\Content.IE5\0NMXRMQA\MC9004352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6756" y="1143000"/>
            <a:ext cx="1867243"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194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a:t>
            </a:r>
            <a:endParaRPr lang="en-CA" dirty="0"/>
          </a:p>
        </p:txBody>
      </p:sp>
      <p:sp>
        <p:nvSpPr>
          <p:cNvPr id="4" name="Content Placeholder 2"/>
          <p:cNvSpPr>
            <a:spLocks noGrp="1"/>
          </p:cNvSpPr>
          <p:nvPr>
            <p:ph idx="1"/>
          </p:nvPr>
        </p:nvSpPr>
        <p:spPr/>
        <p:txBody>
          <a:bodyPr>
            <a:normAutofit lnSpcReduction="10000"/>
          </a:bodyPr>
          <a:lstStyle/>
          <a:p>
            <a:r>
              <a:rPr lang="en-US" dirty="0" smtClean="0"/>
              <a:t>A)</a:t>
            </a:r>
            <a:r>
              <a:rPr lang="en-GB" dirty="0" smtClean="0"/>
              <a:t> By the end of the presentation students will be able to understand how first nations peoples learned. </a:t>
            </a:r>
            <a:endParaRPr lang="en-US" dirty="0" smtClean="0"/>
          </a:p>
          <a:p>
            <a:r>
              <a:rPr lang="en-GB" b="1" dirty="0" err="1" smtClean="0"/>
              <a:t>ie</a:t>
            </a:r>
            <a:r>
              <a:rPr lang="en-GB" b="1" dirty="0"/>
              <a:t>.  </a:t>
            </a:r>
            <a:r>
              <a:rPr lang="en-GB" b="1" dirty="0" smtClean="0"/>
              <a:t>This is a poorly written learning objective because it </a:t>
            </a:r>
            <a:r>
              <a:rPr lang="en-GB" b="1" dirty="0"/>
              <a:t>is a hard objective to </a:t>
            </a:r>
            <a:r>
              <a:rPr lang="en-GB" b="1" dirty="0" smtClean="0"/>
              <a:t>measure.  This is because there is no </a:t>
            </a:r>
            <a:r>
              <a:rPr lang="en-GB" b="1" dirty="0"/>
              <a:t>specific way for the students to demonstrate their understanding of the </a:t>
            </a:r>
            <a:r>
              <a:rPr lang="en-GB" b="1" dirty="0" smtClean="0"/>
              <a:t>concept. (how do you prove they understand?)</a:t>
            </a:r>
            <a:endParaRPr lang="en-CA" dirty="0"/>
          </a:p>
        </p:txBody>
      </p:sp>
      <p:pic>
        <p:nvPicPr>
          <p:cNvPr id="5122" name="Picture 2" descr="C:\Users\aashley\AppData\Local\Microsoft\Windows\Temporary Internet Files\Content.IE5\21J88ZT1\MC90044041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228600"/>
            <a:ext cx="1830629" cy="1484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89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a:t>
            </a:r>
            <a:endParaRPr lang="en-CA" dirty="0"/>
          </a:p>
        </p:txBody>
      </p:sp>
      <p:sp>
        <p:nvSpPr>
          <p:cNvPr id="3" name="Content Placeholder 2"/>
          <p:cNvSpPr>
            <a:spLocks noGrp="1"/>
          </p:cNvSpPr>
          <p:nvPr>
            <p:ph idx="1"/>
          </p:nvPr>
        </p:nvSpPr>
        <p:spPr>
          <a:xfrm>
            <a:off x="497738" y="2133600"/>
            <a:ext cx="8229600" cy="4525963"/>
          </a:xfrm>
        </p:spPr>
        <p:txBody>
          <a:bodyPr>
            <a:normAutofit lnSpcReduction="10000"/>
          </a:bodyPr>
          <a:lstStyle/>
          <a:p>
            <a:r>
              <a:rPr lang="en-US" dirty="0" smtClean="0"/>
              <a:t>B) By the end of the presentation </a:t>
            </a:r>
            <a:r>
              <a:rPr lang="en-GB" dirty="0" smtClean="0"/>
              <a:t>students will be able to identify and list three ways that first nations peoples learned.</a:t>
            </a:r>
            <a:endParaRPr lang="en-CA" dirty="0" smtClean="0"/>
          </a:p>
          <a:p>
            <a:r>
              <a:rPr lang="en-GB" b="1" dirty="0" err="1" smtClean="0"/>
              <a:t>ie</a:t>
            </a:r>
            <a:r>
              <a:rPr lang="en-GB" b="1" dirty="0" smtClean="0"/>
              <a:t>.  This is a well written learning objective because it is specific and you can easily see if students are able to list three things by asking them to do so.  Then you will know if you have achieved your learning objective or not.</a:t>
            </a:r>
            <a:endParaRPr lang="en-CA" dirty="0" smtClean="0"/>
          </a:p>
          <a:p>
            <a:endParaRPr lang="en-CA" dirty="0"/>
          </a:p>
        </p:txBody>
      </p:sp>
      <p:pic>
        <p:nvPicPr>
          <p:cNvPr id="6146" name="Picture 2" descr="C:\Users\aashley\AppData\Local\Microsoft\Windows\Temporary Internet Files\Content.IE5\FN790N38\MC9000980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76200"/>
            <a:ext cx="2478938"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42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Items to be included in your agenda</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Your agenda for your presentation should be a short list of everything you are going to do.  Here is an example: </a:t>
            </a:r>
          </a:p>
          <a:p>
            <a:r>
              <a:rPr lang="en-GB" b="1" dirty="0"/>
              <a:t>1.  TOPIC</a:t>
            </a:r>
            <a:endParaRPr lang="en-CA" dirty="0"/>
          </a:p>
          <a:p>
            <a:r>
              <a:rPr lang="en-GB" b="1" dirty="0"/>
              <a:t>2.  </a:t>
            </a:r>
            <a:r>
              <a:rPr lang="en-GB" b="1" dirty="0" smtClean="0"/>
              <a:t>LEARNING </a:t>
            </a:r>
            <a:r>
              <a:rPr lang="en-GB" b="1" dirty="0"/>
              <a:t>OBJECTIVES</a:t>
            </a:r>
            <a:endParaRPr lang="en-CA" dirty="0"/>
          </a:p>
          <a:p>
            <a:r>
              <a:rPr lang="en-GB" b="1" dirty="0"/>
              <a:t>3.  ACTIVITIES</a:t>
            </a:r>
            <a:endParaRPr lang="en-CA" dirty="0"/>
          </a:p>
          <a:p>
            <a:r>
              <a:rPr lang="en-GB" b="1" dirty="0"/>
              <a:t>4.  REVIEW</a:t>
            </a:r>
            <a:endParaRPr lang="en-CA" dirty="0"/>
          </a:p>
          <a:p>
            <a:r>
              <a:rPr lang="en-GB" b="1" dirty="0"/>
              <a:t>5. </a:t>
            </a:r>
            <a:r>
              <a:rPr lang="en-GB" b="1" dirty="0" smtClean="0"/>
              <a:t> </a:t>
            </a:r>
            <a:r>
              <a:rPr lang="en-US" b="1" dirty="0" smtClean="0"/>
              <a:t>QUESTIONS</a:t>
            </a:r>
            <a:endParaRPr lang="en-CA" dirty="0"/>
          </a:p>
          <a:p>
            <a:r>
              <a:rPr lang="en-GB" b="1" dirty="0"/>
              <a:t>6. </a:t>
            </a:r>
            <a:r>
              <a:rPr lang="en-GB" b="1" dirty="0" smtClean="0"/>
              <a:t> QUIZ</a:t>
            </a:r>
            <a:endParaRPr lang="en-CA" dirty="0"/>
          </a:p>
          <a:p>
            <a:endParaRPr lang="en-CA" dirty="0"/>
          </a:p>
        </p:txBody>
      </p:sp>
      <p:pic>
        <p:nvPicPr>
          <p:cNvPr id="7170" name="Picture 2" descr="C:\Users\aashley\AppData\Local\Microsoft\Windows\Temporary Internet Files\Content.IE5\RYVUIGL3\MC9001048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2895600"/>
            <a:ext cx="3263793"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712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1272</Words>
  <Application>Microsoft Office PowerPoint</Application>
  <PresentationFormat>On-screen Show (4:3)</PresentationFormat>
  <Paragraphs>144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1st Nations Project</vt:lpstr>
      <vt:lpstr>Agenda</vt:lpstr>
      <vt:lpstr>Topic:  How to do your 1st nations presentation</vt:lpstr>
      <vt:lpstr>Learning objectives:</vt:lpstr>
      <vt:lpstr>What is a learning objective?</vt:lpstr>
      <vt:lpstr>Consider the following examples:</vt:lpstr>
      <vt:lpstr>Example A</vt:lpstr>
      <vt:lpstr>Example B</vt:lpstr>
      <vt:lpstr>Items to be included in your agenda</vt:lpstr>
      <vt:lpstr>Things that must be included in your presentation:</vt:lpstr>
      <vt:lpstr>Creating a lesson plan</vt:lpstr>
      <vt:lpstr>Creating a lesson plan cont.</vt:lpstr>
      <vt:lpstr>Creating a lesson plan cont.</vt:lpstr>
      <vt:lpstr>Creating a lesson plan cont.</vt:lpstr>
      <vt:lpstr>Creating a lesson plan cont.</vt:lpstr>
      <vt:lpstr>Creating a lesson plan cont.</vt:lpstr>
      <vt:lpstr>What could you do as activities in your presentation?</vt:lpstr>
      <vt:lpstr>Discussion Time</vt:lpstr>
      <vt:lpstr>Review of learning objectives</vt:lpstr>
      <vt:lpstr>Any Questions before the Quiz?</vt:lpstr>
      <vt:lpstr>Quiz- You can use your notes</vt:lpstr>
      <vt:lpstr>PowerPoint Presentation</vt:lpstr>
      <vt:lpstr>Answers</vt:lpstr>
      <vt:lpstr>PowerPoint Presentation</vt:lpstr>
    </vt:vector>
  </TitlesOfParts>
  <Company>School District 52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Nations Project</dc:title>
  <dc:creator>Anna Ashley</dc:creator>
  <cp:lastModifiedBy>Anna Ashley</cp:lastModifiedBy>
  <cp:revision>15</cp:revision>
  <dcterms:created xsi:type="dcterms:W3CDTF">2013-02-06T20:31:01Z</dcterms:created>
  <dcterms:modified xsi:type="dcterms:W3CDTF">2014-03-31T15:54:24Z</dcterms:modified>
</cp:coreProperties>
</file>