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60" r:id="rId2"/>
    <p:sldId id="256" r:id="rId3"/>
    <p:sldId id="259" r:id="rId4"/>
    <p:sldId id="261" r:id="rId5"/>
    <p:sldId id="262" r:id="rId6"/>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24"/>
  </p:normalViewPr>
  <p:slideViewPr>
    <p:cSldViewPr snapToGrid="0">
      <p:cViewPr varScale="1">
        <p:scale>
          <a:sx n="80" d="100"/>
          <a:sy n="80" d="100"/>
        </p:scale>
        <p:origin x="3128"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56DECDA-79C8-CE4A-833B-8F9C1962B225}" type="datetimeFigureOut">
              <a:rPr lang="en-US" smtClean="0"/>
              <a:t>5/2/23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292FF0-7C76-EA47-8246-513C6B1D131A}" type="slidenum">
              <a:rPr lang="en-US" smtClean="0"/>
              <a:t>‹#›</a:t>
            </a:fld>
            <a:endParaRPr lang="en-US"/>
          </a:p>
        </p:txBody>
      </p:sp>
    </p:spTree>
    <p:extLst>
      <p:ext uri="{BB962C8B-B14F-4D97-AF65-F5344CB8AC3E}">
        <p14:creationId xmlns:p14="http://schemas.microsoft.com/office/powerpoint/2010/main" val="15757221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DECDA-79C8-CE4A-833B-8F9C1962B225}" type="datetimeFigureOut">
              <a:rPr lang="en-US" smtClean="0"/>
              <a:t>5/2/23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292FF0-7C76-EA47-8246-513C6B1D131A}" type="slidenum">
              <a:rPr lang="en-US" smtClean="0"/>
              <a:t>‹#›</a:t>
            </a:fld>
            <a:endParaRPr lang="en-US"/>
          </a:p>
        </p:txBody>
      </p:sp>
    </p:spTree>
    <p:extLst>
      <p:ext uri="{BB962C8B-B14F-4D97-AF65-F5344CB8AC3E}">
        <p14:creationId xmlns:p14="http://schemas.microsoft.com/office/powerpoint/2010/main" val="31280488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DECDA-79C8-CE4A-833B-8F9C1962B225}" type="datetimeFigureOut">
              <a:rPr lang="en-US" smtClean="0"/>
              <a:t>5/2/23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292FF0-7C76-EA47-8246-513C6B1D131A}" type="slidenum">
              <a:rPr lang="en-US" smtClean="0"/>
              <a:t>‹#›</a:t>
            </a:fld>
            <a:endParaRPr lang="en-US"/>
          </a:p>
        </p:txBody>
      </p:sp>
    </p:spTree>
    <p:extLst>
      <p:ext uri="{BB962C8B-B14F-4D97-AF65-F5344CB8AC3E}">
        <p14:creationId xmlns:p14="http://schemas.microsoft.com/office/powerpoint/2010/main" val="10671330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DECDA-79C8-CE4A-833B-8F9C1962B225}" type="datetimeFigureOut">
              <a:rPr lang="en-US" smtClean="0"/>
              <a:t>5/2/23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292FF0-7C76-EA47-8246-513C6B1D131A}" type="slidenum">
              <a:rPr lang="en-US" smtClean="0"/>
              <a:t>‹#›</a:t>
            </a:fld>
            <a:endParaRPr lang="en-US"/>
          </a:p>
        </p:txBody>
      </p:sp>
    </p:spTree>
    <p:extLst>
      <p:ext uri="{BB962C8B-B14F-4D97-AF65-F5344CB8AC3E}">
        <p14:creationId xmlns:p14="http://schemas.microsoft.com/office/powerpoint/2010/main" val="29371422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56DECDA-79C8-CE4A-833B-8F9C1962B225}" type="datetimeFigureOut">
              <a:rPr lang="en-US" smtClean="0"/>
              <a:t>5/2/23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292FF0-7C76-EA47-8246-513C6B1D131A}" type="slidenum">
              <a:rPr lang="en-US" smtClean="0"/>
              <a:t>‹#›</a:t>
            </a:fld>
            <a:endParaRPr lang="en-US"/>
          </a:p>
        </p:txBody>
      </p:sp>
    </p:spTree>
    <p:extLst>
      <p:ext uri="{BB962C8B-B14F-4D97-AF65-F5344CB8AC3E}">
        <p14:creationId xmlns:p14="http://schemas.microsoft.com/office/powerpoint/2010/main" val="873480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56DECDA-79C8-CE4A-833B-8F9C1962B225}" type="datetimeFigureOut">
              <a:rPr lang="en-US" smtClean="0"/>
              <a:t>5/2/23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292FF0-7C76-EA47-8246-513C6B1D131A}" type="slidenum">
              <a:rPr lang="en-US" smtClean="0"/>
              <a:t>‹#›</a:t>
            </a:fld>
            <a:endParaRPr lang="en-US"/>
          </a:p>
        </p:txBody>
      </p:sp>
    </p:spTree>
    <p:extLst>
      <p:ext uri="{BB962C8B-B14F-4D97-AF65-F5344CB8AC3E}">
        <p14:creationId xmlns:p14="http://schemas.microsoft.com/office/powerpoint/2010/main" val="1293667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56DECDA-79C8-CE4A-833B-8F9C1962B225}" type="datetimeFigureOut">
              <a:rPr lang="en-US" smtClean="0"/>
              <a:t>5/2/23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292FF0-7C76-EA47-8246-513C6B1D131A}" type="slidenum">
              <a:rPr lang="en-US" smtClean="0"/>
              <a:t>‹#›</a:t>
            </a:fld>
            <a:endParaRPr lang="en-US"/>
          </a:p>
        </p:txBody>
      </p:sp>
    </p:spTree>
    <p:extLst>
      <p:ext uri="{BB962C8B-B14F-4D97-AF65-F5344CB8AC3E}">
        <p14:creationId xmlns:p14="http://schemas.microsoft.com/office/powerpoint/2010/main" val="26542405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56DECDA-79C8-CE4A-833B-8F9C1962B225}" type="datetimeFigureOut">
              <a:rPr lang="en-US" smtClean="0"/>
              <a:t>5/2/23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292FF0-7C76-EA47-8246-513C6B1D131A}" type="slidenum">
              <a:rPr lang="en-US" smtClean="0"/>
              <a:t>‹#›</a:t>
            </a:fld>
            <a:endParaRPr lang="en-US"/>
          </a:p>
        </p:txBody>
      </p:sp>
    </p:spTree>
    <p:extLst>
      <p:ext uri="{BB962C8B-B14F-4D97-AF65-F5344CB8AC3E}">
        <p14:creationId xmlns:p14="http://schemas.microsoft.com/office/powerpoint/2010/main" val="1301210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6DECDA-79C8-CE4A-833B-8F9C1962B225}" type="datetimeFigureOut">
              <a:rPr lang="en-US" smtClean="0"/>
              <a:t>5/2/23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292FF0-7C76-EA47-8246-513C6B1D131A}" type="slidenum">
              <a:rPr lang="en-US" smtClean="0"/>
              <a:t>‹#›</a:t>
            </a:fld>
            <a:endParaRPr lang="en-US"/>
          </a:p>
        </p:txBody>
      </p:sp>
    </p:spTree>
    <p:extLst>
      <p:ext uri="{BB962C8B-B14F-4D97-AF65-F5344CB8AC3E}">
        <p14:creationId xmlns:p14="http://schemas.microsoft.com/office/powerpoint/2010/main" val="2898278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756DECDA-79C8-CE4A-833B-8F9C1962B225}" type="datetimeFigureOut">
              <a:rPr lang="en-US" smtClean="0"/>
              <a:t>5/2/23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292FF0-7C76-EA47-8246-513C6B1D131A}" type="slidenum">
              <a:rPr lang="en-US" smtClean="0"/>
              <a:t>‹#›</a:t>
            </a:fld>
            <a:endParaRPr lang="en-US"/>
          </a:p>
        </p:txBody>
      </p:sp>
    </p:spTree>
    <p:extLst>
      <p:ext uri="{BB962C8B-B14F-4D97-AF65-F5344CB8AC3E}">
        <p14:creationId xmlns:p14="http://schemas.microsoft.com/office/powerpoint/2010/main" val="833028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756DECDA-79C8-CE4A-833B-8F9C1962B225}" type="datetimeFigureOut">
              <a:rPr lang="en-US" smtClean="0"/>
              <a:t>5/2/23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292FF0-7C76-EA47-8246-513C6B1D131A}" type="slidenum">
              <a:rPr lang="en-US" smtClean="0"/>
              <a:t>‹#›</a:t>
            </a:fld>
            <a:endParaRPr lang="en-US"/>
          </a:p>
        </p:txBody>
      </p:sp>
    </p:spTree>
    <p:extLst>
      <p:ext uri="{BB962C8B-B14F-4D97-AF65-F5344CB8AC3E}">
        <p14:creationId xmlns:p14="http://schemas.microsoft.com/office/powerpoint/2010/main" val="9951706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756DECDA-79C8-CE4A-833B-8F9C1962B225}" type="datetimeFigureOut">
              <a:rPr lang="en-US" smtClean="0"/>
              <a:t>5/2/23</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C8292FF0-7C76-EA47-8246-513C6B1D131A}" type="slidenum">
              <a:rPr lang="en-US" smtClean="0"/>
              <a:t>‹#›</a:t>
            </a:fld>
            <a:endParaRPr lang="en-US"/>
          </a:p>
        </p:txBody>
      </p:sp>
    </p:spTree>
    <p:extLst>
      <p:ext uri="{BB962C8B-B14F-4D97-AF65-F5344CB8AC3E}">
        <p14:creationId xmlns:p14="http://schemas.microsoft.com/office/powerpoint/2010/main" val="31771240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ashley.weebly.com/uploads/4/3/8/2/4382474/fact_sheet_missing_and_murdered_aboriginal_women_and_girls.pdf" TargetMode="External"/><Relationship Id="rId2" Type="http://schemas.openxmlformats.org/officeDocument/2006/relationships/image" Target="../media/image1.png"/><Relationship Id="rId1" Type="http://schemas.openxmlformats.org/officeDocument/2006/relationships/slideLayout" Target="../slideLayouts/slideLayout6.xml"/><Relationship Id="rId5" Type="http://schemas.openxmlformats.org/officeDocument/2006/relationships/hyperlink" Target="https://www.csvanw.org/mmiw/" TargetMode="External"/><Relationship Id="rId4" Type="http://schemas.openxmlformats.org/officeDocument/2006/relationships/hyperlink" Target="https://www.cbc.ca/missingandmurdered/"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238FA57-85D0-A8AD-1C0C-7C47E1C3976E}"/>
              </a:ext>
            </a:extLst>
          </p:cNvPr>
          <p:cNvSpPr/>
          <p:nvPr/>
        </p:nvSpPr>
        <p:spPr>
          <a:xfrm>
            <a:off x="609600" y="176463"/>
            <a:ext cx="5776913" cy="1363579"/>
          </a:xfrm>
          <a:prstGeom prst="rect">
            <a:avLst/>
          </a:prstGeom>
          <a:solidFill>
            <a:schemeClr val="bg1">
              <a:lumMod val="50000"/>
              <a:alpha val="63000"/>
            </a:schemeClr>
          </a:solidFill>
          <a:ln w="6032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FF5D5F8E-49B1-B958-28C0-EAC5E65C52A2}"/>
              </a:ext>
            </a:extLst>
          </p:cNvPr>
          <p:cNvSpPr txBox="1"/>
          <p:nvPr/>
        </p:nvSpPr>
        <p:spPr>
          <a:xfrm>
            <a:off x="471488" y="1465437"/>
            <a:ext cx="6105775" cy="5047536"/>
          </a:xfrm>
          <a:prstGeom prst="rect">
            <a:avLst/>
          </a:prstGeom>
          <a:noFill/>
        </p:spPr>
        <p:txBody>
          <a:bodyPr wrap="square" rtlCol="0">
            <a:spAutoFit/>
          </a:bodyPr>
          <a:lstStyle/>
          <a:p>
            <a:endParaRPr lang="en-US" b="1" dirty="0"/>
          </a:p>
          <a:p>
            <a:r>
              <a:rPr lang="en-US" sz="1600" b="1" dirty="0"/>
              <a:t>Project Instructions</a:t>
            </a:r>
            <a:r>
              <a:rPr lang="en-US" sz="1600" dirty="0"/>
              <a:t>:                                 / </a:t>
            </a:r>
            <a:r>
              <a:rPr lang="en-US" sz="1600" b="1" dirty="0"/>
              <a:t>60 Marks</a:t>
            </a:r>
            <a:endParaRPr lang="en-US" sz="1600" dirty="0"/>
          </a:p>
          <a:p>
            <a:endParaRPr lang="en-US" sz="1400" dirty="0"/>
          </a:p>
          <a:p>
            <a:r>
              <a:rPr lang="en-US" sz="1600" dirty="0"/>
              <a:t>Design three posters for raising awareness for Red Dress day. </a:t>
            </a:r>
          </a:p>
          <a:p>
            <a:endParaRPr lang="en-US" sz="1600" dirty="0"/>
          </a:p>
          <a:p>
            <a:r>
              <a:rPr lang="en-US" sz="1600" dirty="0"/>
              <a:t>Using the links below write up why this day is important in your own words.</a:t>
            </a:r>
          </a:p>
          <a:p>
            <a:endParaRPr lang="en-US" sz="1600" dirty="0"/>
          </a:p>
          <a:p>
            <a:r>
              <a:rPr lang="en-US" sz="1600" dirty="0"/>
              <a:t>Visit the websites to research the story of one person who is featured. </a:t>
            </a:r>
          </a:p>
          <a:p>
            <a:endParaRPr lang="en-US" sz="1600" dirty="0"/>
          </a:p>
          <a:p>
            <a:r>
              <a:rPr lang="en-US" sz="1600" dirty="0"/>
              <a:t>Share the person’s name, age, location, and what are the details of their story.</a:t>
            </a:r>
          </a:p>
          <a:p>
            <a:endParaRPr lang="en-US" sz="1600" dirty="0"/>
          </a:p>
          <a:p>
            <a:r>
              <a:rPr lang="en-US" sz="1600" dirty="0"/>
              <a:t>Sources: include copy of the link</a:t>
            </a:r>
          </a:p>
          <a:p>
            <a:endParaRPr lang="en-US" sz="1600" dirty="0"/>
          </a:p>
          <a:p>
            <a:r>
              <a:rPr lang="en-US" sz="1600" dirty="0"/>
              <a:t>Use the template provided.</a:t>
            </a:r>
          </a:p>
          <a:p>
            <a:endParaRPr lang="en-US" sz="2000" dirty="0"/>
          </a:p>
          <a:p>
            <a:endParaRPr lang="en-US" sz="1400" b="1" dirty="0"/>
          </a:p>
          <a:p>
            <a:endParaRPr lang="en-US" sz="1400" b="1" dirty="0"/>
          </a:p>
          <a:p>
            <a:endParaRPr lang="en-US" dirty="0"/>
          </a:p>
        </p:txBody>
      </p:sp>
      <p:sp>
        <p:nvSpPr>
          <p:cNvPr id="4" name="Title 3">
            <a:extLst>
              <a:ext uri="{FF2B5EF4-FFF2-40B4-BE49-F238E27FC236}">
                <a16:creationId xmlns:a16="http://schemas.microsoft.com/office/drawing/2014/main" id="{A04B4DB9-4E52-784F-2787-C621567BFFB8}"/>
              </a:ext>
            </a:extLst>
          </p:cNvPr>
          <p:cNvSpPr>
            <a:spLocks noGrp="1"/>
          </p:cNvSpPr>
          <p:nvPr>
            <p:ph type="title"/>
          </p:nvPr>
        </p:nvSpPr>
        <p:spPr>
          <a:xfrm>
            <a:off x="304799" y="395817"/>
            <a:ext cx="6386513" cy="924869"/>
          </a:xfrm>
        </p:spPr>
        <p:txBody>
          <a:bodyPr>
            <a:noAutofit/>
          </a:bodyPr>
          <a:lstStyle/>
          <a:p>
            <a:pPr algn="ctr"/>
            <a:r>
              <a:rPr lang="en-US" sz="4400" b="1" dirty="0">
                <a:solidFill>
                  <a:srgbClr val="C00000"/>
                </a:solidFill>
                <a:latin typeface="Dreaming Outloud Script Pro" panose="03050502040304050704" pitchFamily="66" charset="77"/>
                <a:cs typeface="Dreaming Outloud Script Pro" panose="03050502040304050704" pitchFamily="66" charset="77"/>
              </a:rPr>
              <a:t>Red Dress Day </a:t>
            </a:r>
            <a:br>
              <a:rPr lang="en-US" sz="4400" b="1" dirty="0">
                <a:solidFill>
                  <a:srgbClr val="C00000"/>
                </a:solidFill>
                <a:latin typeface="Dreaming Outloud Script Pro" panose="03050502040304050704" pitchFamily="66" charset="77"/>
                <a:cs typeface="Dreaming Outloud Script Pro" panose="03050502040304050704" pitchFamily="66" charset="77"/>
              </a:rPr>
            </a:br>
            <a:r>
              <a:rPr lang="en-US" sz="4000" b="1" dirty="0">
                <a:solidFill>
                  <a:srgbClr val="C00000"/>
                </a:solidFill>
                <a:latin typeface="Dreaming Outloud Script Pro" panose="03050502040304050704" pitchFamily="66" charset="77"/>
                <a:cs typeface="Dreaming Outloud Script Pro" panose="03050502040304050704" pitchFamily="66" charset="77"/>
              </a:rPr>
              <a:t>#MMIWG2S Awareness</a:t>
            </a:r>
            <a:endParaRPr lang="en-US" sz="4400" b="1" dirty="0">
              <a:solidFill>
                <a:srgbClr val="C00000"/>
              </a:solidFill>
              <a:latin typeface="Dreaming Outloud Script Pro" panose="03050502040304050704" pitchFamily="66" charset="77"/>
              <a:cs typeface="Dreaming Outloud Script Pro" panose="03050502040304050704" pitchFamily="66" charset="77"/>
            </a:endParaRPr>
          </a:p>
        </p:txBody>
      </p:sp>
      <p:pic>
        <p:nvPicPr>
          <p:cNvPr id="6" name="Picture 5">
            <a:extLst>
              <a:ext uri="{FF2B5EF4-FFF2-40B4-BE49-F238E27FC236}">
                <a16:creationId xmlns:a16="http://schemas.microsoft.com/office/drawing/2014/main" id="{BFE755BF-A885-6FF0-D851-A9BE854C85A4}"/>
              </a:ext>
            </a:extLst>
          </p:cNvPr>
          <p:cNvPicPr>
            <a:picLocks noChangeAspect="1"/>
          </p:cNvPicPr>
          <p:nvPr/>
        </p:nvPicPr>
        <p:blipFill>
          <a:blip r:embed="rId2"/>
          <a:stretch>
            <a:fillRect/>
          </a:stretch>
        </p:blipFill>
        <p:spPr>
          <a:xfrm>
            <a:off x="3913001" y="5052113"/>
            <a:ext cx="2583492" cy="3343342"/>
          </a:xfrm>
          <a:prstGeom prst="rect">
            <a:avLst/>
          </a:prstGeom>
        </p:spPr>
      </p:pic>
      <p:sp>
        <p:nvSpPr>
          <p:cNvPr id="3" name="Rectangle 2">
            <a:extLst>
              <a:ext uri="{FF2B5EF4-FFF2-40B4-BE49-F238E27FC236}">
                <a16:creationId xmlns:a16="http://schemas.microsoft.com/office/drawing/2014/main" id="{E4A90AB4-E598-021A-9850-743C98DAD7FA}"/>
              </a:ext>
            </a:extLst>
          </p:cNvPr>
          <p:cNvSpPr/>
          <p:nvPr/>
        </p:nvSpPr>
        <p:spPr>
          <a:xfrm>
            <a:off x="471488" y="8540206"/>
            <a:ext cx="6105775" cy="233916"/>
          </a:xfrm>
          <a:prstGeom prst="rect">
            <a:avLst/>
          </a:prstGeom>
          <a:solidFill>
            <a:srgbClr val="C0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DFED8472-7A3E-DD2D-7B00-F20F45A76F01}"/>
              </a:ext>
            </a:extLst>
          </p:cNvPr>
          <p:cNvSpPr txBox="1"/>
          <p:nvPr/>
        </p:nvSpPr>
        <p:spPr>
          <a:xfrm>
            <a:off x="469791" y="5845703"/>
            <a:ext cx="3443210" cy="2246769"/>
          </a:xfrm>
          <a:prstGeom prst="rect">
            <a:avLst/>
          </a:prstGeom>
          <a:noFill/>
        </p:spPr>
        <p:txBody>
          <a:bodyPr wrap="square" rtlCol="0">
            <a:spAutoFit/>
          </a:bodyPr>
          <a:lstStyle/>
          <a:p>
            <a:pPr algn="l"/>
            <a:r>
              <a:rPr lang="en-CA" sz="1400" b="1" i="0" u="sng" strike="noStrike" dirty="0">
                <a:effectLst/>
                <a:hlinkClick r:id="rId3" tooltip="https://aashley.weebly.com/uploads/4/3/8/2/4382474/fact_sheet_missing_and_murdered_aboriginal_women_and_girls.pdf">
                  <a:extLst>
                    <a:ext uri="{A12FA001-AC4F-418D-AE19-62706E023703}">
                      <ahyp:hlinkClr xmlns:ahyp="http://schemas.microsoft.com/office/drawing/2018/hyperlinkcolor" val="tx"/>
                    </a:ext>
                  </a:extLst>
                </a:hlinkClick>
              </a:rPr>
              <a:t>Websites for research:</a:t>
            </a:r>
          </a:p>
          <a:p>
            <a:pPr algn="l"/>
            <a:endParaRPr lang="en-CA" sz="1400" u="sng" dirty="0">
              <a:hlinkClick r:id="rId3" tooltip="https://aashley.weebly.com/uploads/4/3/8/2/4382474/fact_sheet_missing_and_murdered_aboriginal_women_and_girls.pdf">
                <a:extLst>
                  <a:ext uri="{A12FA001-AC4F-418D-AE19-62706E023703}">
                    <ahyp:hlinkClr xmlns:ahyp="http://schemas.microsoft.com/office/drawing/2018/hyperlinkcolor" val="tx"/>
                  </a:ext>
                </a:extLst>
              </a:hlinkClick>
            </a:endParaRPr>
          </a:p>
          <a:p>
            <a:pPr algn="l"/>
            <a:r>
              <a:rPr lang="en-CA" sz="1400" b="0" i="0" u="sng" strike="noStrike" dirty="0">
                <a:effectLst/>
                <a:hlinkClick r:id="rId3" tooltip="https://aashley.weebly.com/uploads/4/3/8/2/4382474/fact_sheet_missing_and_murdered_aboriginal_women_and_girls.pdf">
                  <a:extLst>
                    <a:ext uri="{A12FA001-AC4F-418D-AE19-62706E023703}">
                      <ahyp:hlinkClr xmlns:ahyp="http://schemas.microsoft.com/office/drawing/2018/hyperlinkcolor" val="tx"/>
                    </a:ext>
                  </a:extLst>
                </a:hlinkClick>
              </a:rPr>
              <a:t>https://aashley.weebly.com/uploads/4/3/8/2/4382474/fact_sheet_missing_and_murdered_aboriginal_women_and_girls.pdf</a:t>
            </a:r>
            <a:endParaRPr lang="en-CA" sz="1400" b="0" i="0" u="none" strike="noStrike" dirty="0">
              <a:effectLst/>
            </a:endParaRPr>
          </a:p>
          <a:p>
            <a:pPr algn="l"/>
            <a:r>
              <a:rPr lang="en-CA" sz="1400" b="0" i="0" u="none" strike="noStrike" dirty="0">
                <a:effectLst/>
              </a:rPr>
              <a:t> </a:t>
            </a:r>
          </a:p>
          <a:p>
            <a:pPr algn="l"/>
            <a:r>
              <a:rPr lang="en-CA" sz="1400" b="0" i="0" u="sng" strike="noStrike" dirty="0">
                <a:effectLst/>
                <a:hlinkClick r:id="rId4" tooltip="https://www.cbc.ca/missingandmurdered/">
                  <a:extLst>
                    <a:ext uri="{A12FA001-AC4F-418D-AE19-62706E023703}">
                      <ahyp:hlinkClr xmlns:ahyp="http://schemas.microsoft.com/office/drawing/2018/hyperlinkcolor" val="tx"/>
                    </a:ext>
                  </a:extLst>
                </a:hlinkClick>
              </a:rPr>
              <a:t>https://www.cbc.ca/missingandmurdered/</a:t>
            </a:r>
            <a:endParaRPr lang="en-CA" sz="1400" b="0" i="0" u="none" strike="noStrike" dirty="0">
              <a:effectLst/>
            </a:endParaRPr>
          </a:p>
          <a:p>
            <a:pPr algn="l"/>
            <a:r>
              <a:rPr lang="en-CA" sz="1400" b="0" i="0" u="none" strike="noStrike" dirty="0">
                <a:effectLst/>
              </a:rPr>
              <a:t> </a:t>
            </a:r>
          </a:p>
          <a:p>
            <a:pPr algn="l"/>
            <a:r>
              <a:rPr lang="en-CA" sz="1400" b="0" i="0" u="sng" strike="noStrike" dirty="0">
                <a:effectLst/>
                <a:hlinkClick r:id="rId5" tooltip="https://www.csvanw.org/mmiw/">
                  <a:extLst>
                    <a:ext uri="{A12FA001-AC4F-418D-AE19-62706E023703}">
                      <ahyp:hlinkClr xmlns:ahyp="http://schemas.microsoft.com/office/drawing/2018/hyperlinkcolor" val="tx"/>
                    </a:ext>
                  </a:extLst>
                </a:hlinkClick>
              </a:rPr>
              <a:t>https://www.csvanw.org/mmiw/</a:t>
            </a:r>
            <a:endParaRPr lang="en-CA" sz="1400" b="0" i="0" u="none" strike="noStrike" dirty="0">
              <a:effectLst/>
            </a:endParaRPr>
          </a:p>
          <a:p>
            <a:endParaRPr lang="en-US" sz="1400" dirty="0"/>
          </a:p>
        </p:txBody>
      </p:sp>
    </p:spTree>
    <p:extLst>
      <p:ext uri="{BB962C8B-B14F-4D97-AF65-F5344CB8AC3E}">
        <p14:creationId xmlns:p14="http://schemas.microsoft.com/office/powerpoint/2010/main" val="2183115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238FA57-85D0-A8AD-1C0C-7C47E1C3976E}"/>
              </a:ext>
            </a:extLst>
          </p:cNvPr>
          <p:cNvSpPr/>
          <p:nvPr/>
        </p:nvSpPr>
        <p:spPr>
          <a:xfrm>
            <a:off x="609600" y="176463"/>
            <a:ext cx="5776913" cy="1363579"/>
          </a:xfrm>
          <a:prstGeom prst="rect">
            <a:avLst/>
          </a:prstGeom>
          <a:solidFill>
            <a:schemeClr val="bg1">
              <a:lumMod val="50000"/>
              <a:alpha val="63000"/>
            </a:schemeClr>
          </a:solidFill>
          <a:ln w="6032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FF5D5F8E-49B1-B958-28C0-EAC5E65C52A2}"/>
              </a:ext>
            </a:extLst>
          </p:cNvPr>
          <p:cNvSpPr txBox="1"/>
          <p:nvPr/>
        </p:nvSpPr>
        <p:spPr>
          <a:xfrm>
            <a:off x="445670" y="1616655"/>
            <a:ext cx="6284870" cy="2000548"/>
          </a:xfrm>
          <a:prstGeom prst="rect">
            <a:avLst/>
          </a:prstGeom>
          <a:noFill/>
        </p:spPr>
        <p:txBody>
          <a:bodyPr wrap="square" rtlCol="0">
            <a:spAutoFit/>
          </a:bodyPr>
          <a:lstStyle/>
          <a:p>
            <a:r>
              <a:rPr lang="en-US" b="1" dirty="0"/>
              <a:t>Why is this day important?</a:t>
            </a:r>
            <a:endParaRPr lang="en-US" dirty="0"/>
          </a:p>
          <a:p>
            <a:r>
              <a:rPr lang="en-US" sz="1400" dirty="0"/>
              <a:t>The Red Dress movement is important because we are collectively taking responsibility for safety and raising awareness about the systemic causes of violence against Indigenous people, particularly women, girls, and boys. Safer communities are vital to ensure everyone gets the opportunity to live out their dreams and using their gifts, talents, and skills to benefit their families and community.</a:t>
            </a:r>
          </a:p>
          <a:p>
            <a:endParaRPr lang="en-US" dirty="0"/>
          </a:p>
          <a:p>
            <a:endParaRPr lang="en-US" dirty="0"/>
          </a:p>
        </p:txBody>
      </p:sp>
      <p:pic>
        <p:nvPicPr>
          <p:cNvPr id="6" name="Picture 5">
            <a:extLst>
              <a:ext uri="{FF2B5EF4-FFF2-40B4-BE49-F238E27FC236}">
                <a16:creationId xmlns:a16="http://schemas.microsoft.com/office/drawing/2014/main" id="{BFE755BF-A885-6FF0-D851-A9BE854C85A4}"/>
              </a:ext>
            </a:extLst>
          </p:cNvPr>
          <p:cNvPicPr>
            <a:picLocks noChangeAspect="1"/>
          </p:cNvPicPr>
          <p:nvPr/>
        </p:nvPicPr>
        <p:blipFill>
          <a:blip r:embed="rId2"/>
          <a:stretch>
            <a:fillRect/>
          </a:stretch>
        </p:blipFill>
        <p:spPr>
          <a:xfrm>
            <a:off x="2594811" y="3103765"/>
            <a:ext cx="4291263" cy="5553399"/>
          </a:xfrm>
          <a:prstGeom prst="rect">
            <a:avLst/>
          </a:prstGeom>
        </p:spPr>
      </p:pic>
      <p:sp>
        <p:nvSpPr>
          <p:cNvPr id="8" name="TextBox 7">
            <a:extLst>
              <a:ext uri="{FF2B5EF4-FFF2-40B4-BE49-F238E27FC236}">
                <a16:creationId xmlns:a16="http://schemas.microsoft.com/office/drawing/2014/main" id="{FFED3AAF-4166-655F-035D-A5C998F46460}"/>
              </a:ext>
            </a:extLst>
          </p:cNvPr>
          <p:cNvSpPr txBox="1"/>
          <p:nvPr/>
        </p:nvSpPr>
        <p:spPr>
          <a:xfrm>
            <a:off x="471488" y="3103765"/>
            <a:ext cx="2432133" cy="6370975"/>
          </a:xfrm>
          <a:prstGeom prst="rect">
            <a:avLst/>
          </a:prstGeom>
          <a:noFill/>
        </p:spPr>
        <p:txBody>
          <a:bodyPr wrap="square" rtlCol="0">
            <a:spAutoFit/>
          </a:bodyPr>
          <a:lstStyle/>
          <a:p>
            <a:r>
              <a:rPr lang="en-US" b="1" dirty="0"/>
              <a:t>Remembering those missing</a:t>
            </a:r>
            <a:r>
              <a:rPr lang="en-US" dirty="0"/>
              <a:t>:</a:t>
            </a:r>
          </a:p>
          <a:p>
            <a:endParaRPr lang="en-US" sz="1400" dirty="0"/>
          </a:p>
          <a:p>
            <a:r>
              <a:rPr lang="en-US" sz="1400" b="1" dirty="0"/>
              <a:t>Name: </a:t>
            </a:r>
            <a:r>
              <a:rPr lang="en-CA" sz="1400" b="0" i="0" u="none" strike="noStrike" dirty="0">
                <a:solidFill>
                  <a:srgbClr val="222222"/>
                </a:solidFill>
                <a:effectLst/>
              </a:rPr>
              <a:t>Alberta Gail Williams</a:t>
            </a:r>
            <a:endParaRPr lang="en-US" sz="1400" dirty="0"/>
          </a:p>
          <a:p>
            <a:r>
              <a:rPr lang="en-US" sz="1400" b="1" dirty="0"/>
              <a:t>Age: </a:t>
            </a:r>
            <a:r>
              <a:rPr lang="en-CA" sz="1400" b="0" i="0" u="none" strike="noStrike" dirty="0">
                <a:solidFill>
                  <a:srgbClr val="222222"/>
                </a:solidFill>
                <a:effectLst/>
              </a:rPr>
              <a:t>24</a:t>
            </a:r>
            <a:endParaRPr lang="en-US" sz="1400" dirty="0"/>
          </a:p>
          <a:p>
            <a:r>
              <a:rPr lang="en-US" sz="1400" b="1" dirty="0"/>
              <a:t>Location: </a:t>
            </a:r>
            <a:r>
              <a:rPr lang="en-US" sz="1400" dirty="0"/>
              <a:t>Prince Rupert</a:t>
            </a:r>
          </a:p>
          <a:p>
            <a:r>
              <a:rPr lang="en-US" sz="1400" b="1" dirty="0"/>
              <a:t>What happened/what do we know: </a:t>
            </a:r>
            <a:r>
              <a:rPr lang="en-US" sz="1400" dirty="0"/>
              <a:t>Alberta was living in Vancouver and decided to come up for seasonal summer work. On September 25, 1989 she was found deceased on the outskirts of Prince Rupert.</a:t>
            </a:r>
            <a:endParaRPr lang="en-US" dirty="0"/>
          </a:p>
          <a:p>
            <a:r>
              <a:rPr lang="en-CA" sz="1400" b="0" i="0" u="none" strike="noStrike" dirty="0">
                <a:solidFill>
                  <a:srgbClr val="222222"/>
                </a:solidFill>
                <a:effectLst/>
              </a:rPr>
              <a:t>In 2006 a podcast helped uncover new information that was never used by the RCMP, including a witness who was never interviewed by the police. In July 2017, Alberta’s brother, Francis Williams created a memorial cross where her body was found in 1989 in hopes that it will help someone come forward.</a:t>
            </a:r>
            <a:endParaRPr lang="en-US" sz="1400" dirty="0"/>
          </a:p>
          <a:p>
            <a:endParaRPr lang="en-US" sz="1400" dirty="0"/>
          </a:p>
          <a:p>
            <a:endParaRPr lang="en-US" sz="1400" dirty="0"/>
          </a:p>
          <a:p>
            <a:endParaRPr lang="en-US" dirty="0"/>
          </a:p>
          <a:p>
            <a:endParaRPr lang="en-US" dirty="0"/>
          </a:p>
        </p:txBody>
      </p:sp>
      <p:sp>
        <p:nvSpPr>
          <p:cNvPr id="2" name="TextBox 1">
            <a:extLst>
              <a:ext uri="{FF2B5EF4-FFF2-40B4-BE49-F238E27FC236}">
                <a16:creationId xmlns:a16="http://schemas.microsoft.com/office/drawing/2014/main" id="{32E2F904-65A0-B02D-41E4-6FEC3CBC895D}"/>
              </a:ext>
            </a:extLst>
          </p:cNvPr>
          <p:cNvSpPr txBox="1"/>
          <p:nvPr/>
        </p:nvSpPr>
        <p:spPr>
          <a:xfrm>
            <a:off x="318210" y="8559225"/>
            <a:ext cx="6412330" cy="584775"/>
          </a:xfrm>
          <a:prstGeom prst="rect">
            <a:avLst/>
          </a:prstGeom>
          <a:noFill/>
        </p:spPr>
        <p:txBody>
          <a:bodyPr wrap="square" rtlCol="0">
            <a:spAutoFit/>
          </a:bodyPr>
          <a:lstStyle/>
          <a:p>
            <a:r>
              <a:rPr lang="en-US" sz="1400" b="1" dirty="0"/>
              <a:t>Source: </a:t>
            </a:r>
            <a:r>
              <a:rPr lang="en-US" sz="1400" dirty="0"/>
              <a:t>https://</a:t>
            </a:r>
            <a:r>
              <a:rPr lang="en-US" sz="1400" dirty="0" err="1"/>
              <a:t>www.cbc.ca</a:t>
            </a:r>
            <a:r>
              <a:rPr lang="en-US" sz="1400" dirty="0"/>
              <a:t>/</a:t>
            </a:r>
            <a:r>
              <a:rPr lang="en-US" sz="1400" dirty="0" err="1"/>
              <a:t>missingandmurdered</a:t>
            </a:r>
            <a:r>
              <a:rPr lang="en-US" sz="1400" dirty="0"/>
              <a:t>/?</a:t>
            </a:r>
            <a:r>
              <a:rPr lang="en-US" sz="1400" dirty="0" err="1"/>
              <a:t>profileID</a:t>
            </a:r>
            <a:r>
              <a:rPr lang="en-US" sz="1400" dirty="0"/>
              <a:t>=</a:t>
            </a:r>
            <a:r>
              <a:rPr lang="en-US" sz="1400" dirty="0" err="1"/>
              <a:t>alberta-gail-williams</a:t>
            </a:r>
            <a:endParaRPr lang="en-US" sz="1400" dirty="0"/>
          </a:p>
          <a:p>
            <a:endParaRPr lang="en-US" dirty="0"/>
          </a:p>
        </p:txBody>
      </p:sp>
      <p:sp>
        <p:nvSpPr>
          <p:cNvPr id="3" name="Rectangle 2">
            <a:extLst>
              <a:ext uri="{FF2B5EF4-FFF2-40B4-BE49-F238E27FC236}">
                <a16:creationId xmlns:a16="http://schemas.microsoft.com/office/drawing/2014/main" id="{32ADCF63-9FA2-8E86-FE96-27C9C1B96385}"/>
              </a:ext>
            </a:extLst>
          </p:cNvPr>
          <p:cNvSpPr/>
          <p:nvPr/>
        </p:nvSpPr>
        <p:spPr>
          <a:xfrm rot="20527143">
            <a:off x="2416874" y="3078976"/>
            <a:ext cx="2529410" cy="923330"/>
          </a:xfrm>
          <a:prstGeom prst="rect">
            <a:avLst/>
          </a:prstGeom>
          <a:noFill/>
        </p:spPr>
        <p:txBody>
          <a:bodyPr wrap="none" lIns="91440" tIns="45720" rIns="91440" bIns="45720">
            <a:spAutoFit/>
          </a:bodyPr>
          <a:lstStyle/>
          <a:p>
            <a:pPr algn="ctr"/>
            <a:r>
              <a:rPr lang="en-US" sz="54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rPr>
              <a:t>SAMPLE</a:t>
            </a:r>
          </a:p>
        </p:txBody>
      </p:sp>
      <p:sp>
        <p:nvSpPr>
          <p:cNvPr id="11" name="Title 3">
            <a:extLst>
              <a:ext uri="{FF2B5EF4-FFF2-40B4-BE49-F238E27FC236}">
                <a16:creationId xmlns:a16="http://schemas.microsoft.com/office/drawing/2014/main" id="{737CFED7-A5D2-6A29-0BD8-53F246FDA6C2}"/>
              </a:ext>
            </a:extLst>
          </p:cNvPr>
          <p:cNvSpPr txBox="1">
            <a:spLocks/>
          </p:cNvSpPr>
          <p:nvPr/>
        </p:nvSpPr>
        <p:spPr>
          <a:xfrm>
            <a:off x="304799" y="395817"/>
            <a:ext cx="6386513" cy="924869"/>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US" sz="4400" b="1" dirty="0">
                <a:solidFill>
                  <a:srgbClr val="C00000"/>
                </a:solidFill>
                <a:latin typeface="Dreaming Outloud Script Pro" panose="03050502040304050704" pitchFamily="66" charset="77"/>
                <a:cs typeface="Dreaming Outloud Script Pro" panose="03050502040304050704" pitchFamily="66" charset="77"/>
              </a:rPr>
              <a:t>Red Dress Day </a:t>
            </a:r>
            <a:br>
              <a:rPr lang="en-US" sz="4400" b="1" dirty="0">
                <a:solidFill>
                  <a:srgbClr val="C00000"/>
                </a:solidFill>
                <a:latin typeface="Dreaming Outloud Script Pro" panose="03050502040304050704" pitchFamily="66" charset="77"/>
                <a:cs typeface="Dreaming Outloud Script Pro" panose="03050502040304050704" pitchFamily="66" charset="77"/>
              </a:rPr>
            </a:br>
            <a:r>
              <a:rPr lang="en-US" sz="4000" b="1" dirty="0">
                <a:solidFill>
                  <a:srgbClr val="C00000"/>
                </a:solidFill>
                <a:latin typeface="Dreaming Outloud Script Pro" panose="03050502040304050704" pitchFamily="66" charset="77"/>
                <a:cs typeface="Dreaming Outloud Script Pro" panose="03050502040304050704" pitchFamily="66" charset="77"/>
              </a:rPr>
              <a:t>#MMIWG2S Awareness</a:t>
            </a:r>
            <a:endParaRPr lang="en-US" sz="4400" b="1" dirty="0">
              <a:solidFill>
                <a:srgbClr val="C00000"/>
              </a:solidFill>
              <a:latin typeface="Dreaming Outloud Script Pro" panose="03050502040304050704" pitchFamily="66" charset="77"/>
              <a:cs typeface="Dreaming Outloud Script Pro" panose="03050502040304050704" pitchFamily="66" charset="77"/>
            </a:endParaRPr>
          </a:p>
        </p:txBody>
      </p:sp>
    </p:spTree>
    <p:extLst>
      <p:ext uri="{BB962C8B-B14F-4D97-AF65-F5344CB8AC3E}">
        <p14:creationId xmlns:p14="http://schemas.microsoft.com/office/powerpoint/2010/main" val="33905078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238FA57-85D0-A8AD-1C0C-7C47E1C3976E}"/>
              </a:ext>
            </a:extLst>
          </p:cNvPr>
          <p:cNvSpPr/>
          <p:nvPr/>
        </p:nvSpPr>
        <p:spPr>
          <a:xfrm>
            <a:off x="609600" y="176463"/>
            <a:ext cx="5776913" cy="1363579"/>
          </a:xfrm>
          <a:prstGeom prst="rect">
            <a:avLst/>
          </a:prstGeom>
          <a:solidFill>
            <a:schemeClr val="bg1">
              <a:lumMod val="50000"/>
              <a:alpha val="63000"/>
            </a:schemeClr>
          </a:solidFill>
          <a:ln w="6032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FF5D5F8E-49B1-B958-28C0-EAC5E65C52A2}"/>
              </a:ext>
            </a:extLst>
          </p:cNvPr>
          <p:cNvSpPr txBox="1"/>
          <p:nvPr/>
        </p:nvSpPr>
        <p:spPr>
          <a:xfrm>
            <a:off x="471488" y="1684421"/>
            <a:ext cx="6105775" cy="2031325"/>
          </a:xfrm>
          <a:prstGeom prst="rect">
            <a:avLst/>
          </a:prstGeom>
          <a:noFill/>
        </p:spPr>
        <p:txBody>
          <a:bodyPr wrap="square" rtlCol="0">
            <a:spAutoFit/>
          </a:bodyPr>
          <a:lstStyle/>
          <a:p>
            <a:r>
              <a:rPr lang="en-US" b="1" dirty="0"/>
              <a:t>Why is this day important?</a:t>
            </a:r>
            <a:endParaRPr lang="en-US" dirty="0"/>
          </a:p>
          <a:p>
            <a:endParaRPr lang="en-US" dirty="0"/>
          </a:p>
          <a:p>
            <a:endParaRPr lang="en-US" dirty="0"/>
          </a:p>
          <a:p>
            <a:endParaRPr lang="en-US" dirty="0"/>
          </a:p>
          <a:p>
            <a:endParaRPr lang="en-US" dirty="0"/>
          </a:p>
          <a:p>
            <a:endParaRPr lang="en-US" dirty="0"/>
          </a:p>
          <a:p>
            <a:endParaRPr lang="en-US" dirty="0"/>
          </a:p>
        </p:txBody>
      </p:sp>
      <p:sp>
        <p:nvSpPr>
          <p:cNvPr id="4" name="Title 3">
            <a:extLst>
              <a:ext uri="{FF2B5EF4-FFF2-40B4-BE49-F238E27FC236}">
                <a16:creationId xmlns:a16="http://schemas.microsoft.com/office/drawing/2014/main" id="{A04B4DB9-4E52-784F-2787-C621567BFFB8}"/>
              </a:ext>
            </a:extLst>
          </p:cNvPr>
          <p:cNvSpPr>
            <a:spLocks noGrp="1"/>
          </p:cNvSpPr>
          <p:nvPr>
            <p:ph type="title"/>
          </p:nvPr>
        </p:nvSpPr>
        <p:spPr>
          <a:xfrm>
            <a:off x="319088" y="395817"/>
            <a:ext cx="6258175" cy="924869"/>
          </a:xfrm>
        </p:spPr>
        <p:txBody>
          <a:bodyPr>
            <a:noAutofit/>
          </a:bodyPr>
          <a:lstStyle/>
          <a:p>
            <a:pPr algn="ctr"/>
            <a:r>
              <a:rPr lang="en-US" sz="4800" b="1" dirty="0">
                <a:solidFill>
                  <a:srgbClr val="C00000"/>
                </a:solidFill>
                <a:latin typeface="Dreaming Outloud Script Pro" panose="03050502040304050704" pitchFamily="66" charset="77"/>
                <a:cs typeface="Dreaming Outloud Script Pro" panose="03050502040304050704" pitchFamily="66" charset="77"/>
              </a:rPr>
              <a:t>Red Dress Day </a:t>
            </a:r>
            <a:br>
              <a:rPr lang="en-US" sz="4800" b="1" dirty="0">
                <a:solidFill>
                  <a:srgbClr val="C00000"/>
                </a:solidFill>
                <a:latin typeface="Dreaming Outloud Script Pro" panose="03050502040304050704" pitchFamily="66" charset="77"/>
                <a:cs typeface="Dreaming Outloud Script Pro" panose="03050502040304050704" pitchFamily="66" charset="77"/>
              </a:rPr>
            </a:br>
            <a:r>
              <a:rPr lang="en-US" sz="4000" b="1" dirty="0">
                <a:solidFill>
                  <a:srgbClr val="C00000"/>
                </a:solidFill>
                <a:latin typeface="Dreaming Outloud Script Pro" panose="03050502040304050704" pitchFamily="66" charset="77"/>
                <a:cs typeface="Dreaming Outloud Script Pro" panose="03050502040304050704" pitchFamily="66" charset="77"/>
              </a:rPr>
              <a:t>#MMIWG2S Awareness</a:t>
            </a:r>
            <a:endParaRPr lang="en-US" sz="4800" b="1" dirty="0">
              <a:solidFill>
                <a:srgbClr val="C00000"/>
              </a:solidFill>
              <a:latin typeface="Dreaming Outloud Script Pro" panose="03050502040304050704" pitchFamily="66" charset="77"/>
              <a:cs typeface="Dreaming Outloud Script Pro" panose="03050502040304050704" pitchFamily="66" charset="77"/>
            </a:endParaRPr>
          </a:p>
        </p:txBody>
      </p:sp>
      <p:pic>
        <p:nvPicPr>
          <p:cNvPr id="6" name="Picture 5">
            <a:extLst>
              <a:ext uri="{FF2B5EF4-FFF2-40B4-BE49-F238E27FC236}">
                <a16:creationId xmlns:a16="http://schemas.microsoft.com/office/drawing/2014/main" id="{BFE755BF-A885-6FF0-D851-A9BE854C85A4}"/>
              </a:ext>
            </a:extLst>
          </p:cNvPr>
          <p:cNvPicPr>
            <a:picLocks noChangeAspect="1"/>
          </p:cNvPicPr>
          <p:nvPr/>
        </p:nvPicPr>
        <p:blipFill>
          <a:blip r:embed="rId2"/>
          <a:stretch>
            <a:fillRect/>
          </a:stretch>
        </p:blipFill>
        <p:spPr>
          <a:xfrm>
            <a:off x="2438400" y="3543979"/>
            <a:ext cx="4291263" cy="5553399"/>
          </a:xfrm>
          <a:prstGeom prst="rect">
            <a:avLst/>
          </a:prstGeom>
        </p:spPr>
      </p:pic>
      <p:sp>
        <p:nvSpPr>
          <p:cNvPr id="8" name="TextBox 7">
            <a:extLst>
              <a:ext uri="{FF2B5EF4-FFF2-40B4-BE49-F238E27FC236}">
                <a16:creationId xmlns:a16="http://schemas.microsoft.com/office/drawing/2014/main" id="{FFED3AAF-4166-655F-035D-A5C998F46460}"/>
              </a:ext>
            </a:extLst>
          </p:cNvPr>
          <p:cNvSpPr txBox="1"/>
          <p:nvPr/>
        </p:nvSpPr>
        <p:spPr>
          <a:xfrm>
            <a:off x="471488" y="4138863"/>
            <a:ext cx="2957512" cy="3416320"/>
          </a:xfrm>
          <a:prstGeom prst="rect">
            <a:avLst/>
          </a:prstGeom>
          <a:noFill/>
        </p:spPr>
        <p:txBody>
          <a:bodyPr wrap="square" rtlCol="0">
            <a:spAutoFit/>
          </a:bodyPr>
          <a:lstStyle/>
          <a:p>
            <a:r>
              <a:rPr lang="en-US" b="1" dirty="0"/>
              <a:t>Remembering those missing</a:t>
            </a:r>
            <a:r>
              <a:rPr lang="en-US" dirty="0"/>
              <a:t>:</a:t>
            </a:r>
          </a:p>
          <a:p>
            <a:endParaRPr lang="en-US" dirty="0"/>
          </a:p>
          <a:p>
            <a:r>
              <a:rPr lang="en-US" sz="1800" b="1" dirty="0"/>
              <a:t>Name:</a:t>
            </a:r>
            <a:endParaRPr lang="en-US" sz="1800" dirty="0"/>
          </a:p>
          <a:p>
            <a:r>
              <a:rPr lang="en-US" sz="1800" b="1" dirty="0"/>
              <a:t>Age: </a:t>
            </a:r>
            <a:endParaRPr lang="en-US" sz="1800" dirty="0"/>
          </a:p>
          <a:p>
            <a:r>
              <a:rPr lang="en-US" sz="1800" b="1" dirty="0"/>
              <a:t>Location: </a:t>
            </a:r>
          </a:p>
          <a:p>
            <a:r>
              <a:rPr lang="en-US" sz="1800" b="1" dirty="0"/>
              <a:t>What happened/what do we know:</a:t>
            </a:r>
            <a:endParaRPr lang="en-US" dirty="0"/>
          </a:p>
          <a:p>
            <a:endParaRPr lang="en-US" dirty="0"/>
          </a:p>
          <a:p>
            <a:endParaRPr lang="en-US" dirty="0"/>
          </a:p>
          <a:p>
            <a:endParaRPr lang="en-US" dirty="0"/>
          </a:p>
          <a:p>
            <a:endParaRPr lang="en-US" dirty="0"/>
          </a:p>
          <a:p>
            <a:endParaRPr lang="en-US" dirty="0"/>
          </a:p>
        </p:txBody>
      </p:sp>
      <p:sp>
        <p:nvSpPr>
          <p:cNvPr id="2" name="TextBox 1">
            <a:extLst>
              <a:ext uri="{FF2B5EF4-FFF2-40B4-BE49-F238E27FC236}">
                <a16:creationId xmlns:a16="http://schemas.microsoft.com/office/drawing/2014/main" id="{9BD75570-A5C1-DDC8-C882-325DDCDC08D1}"/>
              </a:ext>
            </a:extLst>
          </p:cNvPr>
          <p:cNvSpPr txBox="1"/>
          <p:nvPr/>
        </p:nvSpPr>
        <p:spPr>
          <a:xfrm>
            <a:off x="291891" y="8657164"/>
            <a:ext cx="6412330" cy="307777"/>
          </a:xfrm>
          <a:prstGeom prst="rect">
            <a:avLst/>
          </a:prstGeom>
          <a:noFill/>
        </p:spPr>
        <p:txBody>
          <a:bodyPr wrap="square" rtlCol="0">
            <a:spAutoFit/>
          </a:bodyPr>
          <a:lstStyle/>
          <a:p>
            <a:r>
              <a:rPr lang="en-US" sz="1400" b="1"/>
              <a:t>Source: </a:t>
            </a:r>
            <a:r>
              <a:rPr lang="en-US" sz="1400"/>
              <a:t>https://</a:t>
            </a:r>
            <a:r>
              <a:rPr lang="en-US" sz="1400" err="1"/>
              <a:t>www.cbc.ca</a:t>
            </a:r>
            <a:r>
              <a:rPr lang="en-US" sz="1400"/>
              <a:t>/</a:t>
            </a:r>
            <a:r>
              <a:rPr lang="en-US" sz="1400" err="1"/>
              <a:t>missingandmurdered</a:t>
            </a:r>
            <a:endParaRPr lang="en-US"/>
          </a:p>
        </p:txBody>
      </p:sp>
    </p:spTree>
    <p:extLst>
      <p:ext uri="{BB962C8B-B14F-4D97-AF65-F5344CB8AC3E}">
        <p14:creationId xmlns:p14="http://schemas.microsoft.com/office/powerpoint/2010/main" val="23629915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238FA57-85D0-A8AD-1C0C-7C47E1C3976E}"/>
              </a:ext>
            </a:extLst>
          </p:cNvPr>
          <p:cNvSpPr/>
          <p:nvPr/>
        </p:nvSpPr>
        <p:spPr>
          <a:xfrm>
            <a:off x="609600" y="176463"/>
            <a:ext cx="5776913" cy="1363579"/>
          </a:xfrm>
          <a:prstGeom prst="rect">
            <a:avLst/>
          </a:prstGeom>
          <a:solidFill>
            <a:schemeClr val="bg1">
              <a:lumMod val="50000"/>
              <a:alpha val="63000"/>
            </a:schemeClr>
          </a:solidFill>
          <a:ln w="6032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FF5D5F8E-49B1-B958-28C0-EAC5E65C52A2}"/>
              </a:ext>
            </a:extLst>
          </p:cNvPr>
          <p:cNvSpPr txBox="1"/>
          <p:nvPr/>
        </p:nvSpPr>
        <p:spPr>
          <a:xfrm>
            <a:off x="471488" y="1684421"/>
            <a:ext cx="6105775" cy="2031325"/>
          </a:xfrm>
          <a:prstGeom prst="rect">
            <a:avLst/>
          </a:prstGeom>
          <a:noFill/>
        </p:spPr>
        <p:txBody>
          <a:bodyPr wrap="square" rtlCol="0">
            <a:spAutoFit/>
          </a:bodyPr>
          <a:lstStyle/>
          <a:p>
            <a:r>
              <a:rPr lang="en-US" b="1" dirty="0"/>
              <a:t>Why is this day important?</a:t>
            </a:r>
            <a:endParaRPr lang="en-US" dirty="0"/>
          </a:p>
          <a:p>
            <a:endParaRPr lang="en-US" dirty="0"/>
          </a:p>
          <a:p>
            <a:endParaRPr lang="en-US" dirty="0"/>
          </a:p>
          <a:p>
            <a:endParaRPr lang="en-US" dirty="0"/>
          </a:p>
          <a:p>
            <a:endParaRPr lang="en-US" dirty="0"/>
          </a:p>
          <a:p>
            <a:endParaRPr lang="en-US" dirty="0"/>
          </a:p>
          <a:p>
            <a:endParaRPr lang="en-US" dirty="0"/>
          </a:p>
        </p:txBody>
      </p:sp>
      <p:sp>
        <p:nvSpPr>
          <p:cNvPr id="4" name="Title 3">
            <a:extLst>
              <a:ext uri="{FF2B5EF4-FFF2-40B4-BE49-F238E27FC236}">
                <a16:creationId xmlns:a16="http://schemas.microsoft.com/office/drawing/2014/main" id="{A04B4DB9-4E52-784F-2787-C621567BFFB8}"/>
              </a:ext>
            </a:extLst>
          </p:cNvPr>
          <p:cNvSpPr>
            <a:spLocks noGrp="1"/>
          </p:cNvSpPr>
          <p:nvPr>
            <p:ph type="title"/>
          </p:nvPr>
        </p:nvSpPr>
        <p:spPr>
          <a:xfrm>
            <a:off x="319088" y="395817"/>
            <a:ext cx="6258175" cy="924869"/>
          </a:xfrm>
        </p:spPr>
        <p:txBody>
          <a:bodyPr>
            <a:noAutofit/>
          </a:bodyPr>
          <a:lstStyle/>
          <a:p>
            <a:pPr algn="ctr"/>
            <a:r>
              <a:rPr lang="en-US" sz="4800" b="1" dirty="0">
                <a:solidFill>
                  <a:srgbClr val="C00000"/>
                </a:solidFill>
                <a:latin typeface="Dreaming Outloud Script Pro" panose="03050502040304050704" pitchFamily="66" charset="77"/>
                <a:cs typeface="Dreaming Outloud Script Pro" panose="03050502040304050704" pitchFamily="66" charset="77"/>
              </a:rPr>
              <a:t>Red Dress Day </a:t>
            </a:r>
            <a:br>
              <a:rPr lang="en-US" sz="4800" b="1" dirty="0">
                <a:solidFill>
                  <a:srgbClr val="C00000"/>
                </a:solidFill>
                <a:latin typeface="Dreaming Outloud Script Pro" panose="03050502040304050704" pitchFamily="66" charset="77"/>
                <a:cs typeface="Dreaming Outloud Script Pro" panose="03050502040304050704" pitchFamily="66" charset="77"/>
              </a:rPr>
            </a:br>
            <a:r>
              <a:rPr lang="en-US" sz="4000" b="1" dirty="0">
                <a:solidFill>
                  <a:srgbClr val="C00000"/>
                </a:solidFill>
                <a:latin typeface="Dreaming Outloud Script Pro" panose="03050502040304050704" pitchFamily="66" charset="77"/>
                <a:cs typeface="Dreaming Outloud Script Pro" panose="03050502040304050704" pitchFamily="66" charset="77"/>
              </a:rPr>
              <a:t>#MMIWG2S Awareness</a:t>
            </a:r>
            <a:endParaRPr lang="en-US" sz="4800" b="1" dirty="0">
              <a:solidFill>
                <a:srgbClr val="C00000"/>
              </a:solidFill>
              <a:latin typeface="Dreaming Outloud Script Pro" panose="03050502040304050704" pitchFamily="66" charset="77"/>
              <a:cs typeface="Dreaming Outloud Script Pro" panose="03050502040304050704" pitchFamily="66" charset="77"/>
            </a:endParaRPr>
          </a:p>
        </p:txBody>
      </p:sp>
      <p:pic>
        <p:nvPicPr>
          <p:cNvPr id="6" name="Picture 5">
            <a:extLst>
              <a:ext uri="{FF2B5EF4-FFF2-40B4-BE49-F238E27FC236}">
                <a16:creationId xmlns:a16="http://schemas.microsoft.com/office/drawing/2014/main" id="{BFE755BF-A885-6FF0-D851-A9BE854C85A4}"/>
              </a:ext>
            </a:extLst>
          </p:cNvPr>
          <p:cNvPicPr>
            <a:picLocks noChangeAspect="1"/>
          </p:cNvPicPr>
          <p:nvPr/>
        </p:nvPicPr>
        <p:blipFill>
          <a:blip r:embed="rId2"/>
          <a:stretch>
            <a:fillRect/>
          </a:stretch>
        </p:blipFill>
        <p:spPr>
          <a:xfrm>
            <a:off x="2438400" y="3543979"/>
            <a:ext cx="4291263" cy="5553399"/>
          </a:xfrm>
          <a:prstGeom prst="rect">
            <a:avLst/>
          </a:prstGeom>
        </p:spPr>
      </p:pic>
      <p:sp>
        <p:nvSpPr>
          <p:cNvPr id="8" name="TextBox 7">
            <a:extLst>
              <a:ext uri="{FF2B5EF4-FFF2-40B4-BE49-F238E27FC236}">
                <a16:creationId xmlns:a16="http://schemas.microsoft.com/office/drawing/2014/main" id="{FFED3AAF-4166-655F-035D-A5C998F46460}"/>
              </a:ext>
            </a:extLst>
          </p:cNvPr>
          <p:cNvSpPr txBox="1"/>
          <p:nvPr/>
        </p:nvSpPr>
        <p:spPr>
          <a:xfrm>
            <a:off x="471488" y="4138863"/>
            <a:ext cx="2957512" cy="3416320"/>
          </a:xfrm>
          <a:prstGeom prst="rect">
            <a:avLst/>
          </a:prstGeom>
          <a:noFill/>
        </p:spPr>
        <p:txBody>
          <a:bodyPr wrap="square" rtlCol="0">
            <a:spAutoFit/>
          </a:bodyPr>
          <a:lstStyle/>
          <a:p>
            <a:r>
              <a:rPr lang="en-US" b="1" dirty="0"/>
              <a:t>Remembering those missing</a:t>
            </a:r>
            <a:r>
              <a:rPr lang="en-US" dirty="0"/>
              <a:t>:</a:t>
            </a:r>
          </a:p>
          <a:p>
            <a:endParaRPr lang="en-US" dirty="0"/>
          </a:p>
          <a:p>
            <a:r>
              <a:rPr lang="en-US" sz="1800" b="1" dirty="0"/>
              <a:t>Name:</a:t>
            </a:r>
            <a:endParaRPr lang="en-US" sz="1800" dirty="0"/>
          </a:p>
          <a:p>
            <a:r>
              <a:rPr lang="en-US" sz="1800" b="1" dirty="0"/>
              <a:t>Age: </a:t>
            </a:r>
            <a:endParaRPr lang="en-US" sz="1800" dirty="0"/>
          </a:p>
          <a:p>
            <a:r>
              <a:rPr lang="en-US" sz="1800" b="1" dirty="0"/>
              <a:t>Location: </a:t>
            </a:r>
          </a:p>
          <a:p>
            <a:r>
              <a:rPr lang="en-US" sz="1800" b="1" dirty="0"/>
              <a:t>What happened/what do we know:</a:t>
            </a:r>
            <a:endParaRPr lang="en-US" dirty="0"/>
          </a:p>
          <a:p>
            <a:endParaRPr lang="en-US" dirty="0"/>
          </a:p>
          <a:p>
            <a:endParaRPr lang="en-US" dirty="0"/>
          </a:p>
          <a:p>
            <a:endParaRPr lang="en-US" dirty="0"/>
          </a:p>
          <a:p>
            <a:endParaRPr lang="en-US" dirty="0"/>
          </a:p>
          <a:p>
            <a:endParaRPr lang="en-US" dirty="0"/>
          </a:p>
        </p:txBody>
      </p:sp>
      <p:sp>
        <p:nvSpPr>
          <p:cNvPr id="2" name="TextBox 1">
            <a:extLst>
              <a:ext uri="{FF2B5EF4-FFF2-40B4-BE49-F238E27FC236}">
                <a16:creationId xmlns:a16="http://schemas.microsoft.com/office/drawing/2014/main" id="{9BD75570-A5C1-DDC8-C882-325DDCDC08D1}"/>
              </a:ext>
            </a:extLst>
          </p:cNvPr>
          <p:cNvSpPr txBox="1"/>
          <p:nvPr/>
        </p:nvSpPr>
        <p:spPr>
          <a:xfrm>
            <a:off x="291891" y="8657164"/>
            <a:ext cx="6412330" cy="307777"/>
          </a:xfrm>
          <a:prstGeom prst="rect">
            <a:avLst/>
          </a:prstGeom>
          <a:noFill/>
        </p:spPr>
        <p:txBody>
          <a:bodyPr wrap="square" rtlCol="0">
            <a:spAutoFit/>
          </a:bodyPr>
          <a:lstStyle/>
          <a:p>
            <a:r>
              <a:rPr lang="en-US" sz="1400" b="1"/>
              <a:t>Source: </a:t>
            </a:r>
            <a:r>
              <a:rPr lang="en-US" sz="1400"/>
              <a:t>https://</a:t>
            </a:r>
            <a:r>
              <a:rPr lang="en-US" sz="1400" err="1"/>
              <a:t>www.cbc.ca</a:t>
            </a:r>
            <a:r>
              <a:rPr lang="en-US" sz="1400"/>
              <a:t>/</a:t>
            </a:r>
            <a:r>
              <a:rPr lang="en-US" sz="1400" err="1"/>
              <a:t>missingandmurdered</a:t>
            </a:r>
            <a:endParaRPr lang="en-US"/>
          </a:p>
        </p:txBody>
      </p:sp>
    </p:spTree>
    <p:extLst>
      <p:ext uri="{BB962C8B-B14F-4D97-AF65-F5344CB8AC3E}">
        <p14:creationId xmlns:p14="http://schemas.microsoft.com/office/powerpoint/2010/main" val="13360864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238FA57-85D0-A8AD-1C0C-7C47E1C3976E}"/>
              </a:ext>
            </a:extLst>
          </p:cNvPr>
          <p:cNvSpPr/>
          <p:nvPr/>
        </p:nvSpPr>
        <p:spPr>
          <a:xfrm>
            <a:off x="609600" y="176463"/>
            <a:ext cx="5776913" cy="1363579"/>
          </a:xfrm>
          <a:prstGeom prst="rect">
            <a:avLst/>
          </a:prstGeom>
          <a:solidFill>
            <a:schemeClr val="bg1">
              <a:lumMod val="50000"/>
              <a:alpha val="63000"/>
            </a:schemeClr>
          </a:solidFill>
          <a:ln w="6032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FF5D5F8E-49B1-B958-28C0-EAC5E65C52A2}"/>
              </a:ext>
            </a:extLst>
          </p:cNvPr>
          <p:cNvSpPr txBox="1"/>
          <p:nvPr/>
        </p:nvSpPr>
        <p:spPr>
          <a:xfrm>
            <a:off x="471488" y="1684421"/>
            <a:ext cx="6105775" cy="2031325"/>
          </a:xfrm>
          <a:prstGeom prst="rect">
            <a:avLst/>
          </a:prstGeom>
          <a:noFill/>
        </p:spPr>
        <p:txBody>
          <a:bodyPr wrap="square" rtlCol="0">
            <a:spAutoFit/>
          </a:bodyPr>
          <a:lstStyle/>
          <a:p>
            <a:r>
              <a:rPr lang="en-US" b="1" dirty="0"/>
              <a:t>Why is this day important?</a:t>
            </a:r>
            <a:endParaRPr lang="en-US" dirty="0"/>
          </a:p>
          <a:p>
            <a:endParaRPr lang="en-US" dirty="0"/>
          </a:p>
          <a:p>
            <a:endParaRPr lang="en-US" dirty="0"/>
          </a:p>
          <a:p>
            <a:endParaRPr lang="en-US" dirty="0"/>
          </a:p>
          <a:p>
            <a:endParaRPr lang="en-US" dirty="0"/>
          </a:p>
          <a:p>
            <a:endParaRPr lang="en-US" dirty="0"/>
          </a:p>
          <a:p>
            <a:endParaRPr lang="en-US" dirty="0"/>
          </a:p>
        </p:txBody>
      </p:sp>
      <p:sp>
        <p:nvSpPr>
          <p:cNvPr id="4" name="Title 3">
            <a:extLst>
              <a:ext uri="{FF2B5EF4-FFF2-40B4-BE49-F238E27FC236}">
                <a16:creationId xmlns:a16="http://schemas.microsoft.com/office/drawing/2014/main" id="{A04B4DB9-4E52-784F-2787-C621567BFFB8}"/>
              </a:ext>
            </a:extLst>
          </p:cNvPr>
          <p:cNvSpPr>
            <a:spLocks noGrp="1"/>
          </p:cNvSpPr>
          <p:nvPr>
            <p:ph type="title"/>
          </p:nvPr>
        </p:nvSpPr>
        <p:spPr>
          <a:xfrm>
            <a:off x="319088" y="395817"/>
            <a:ext cx="6258175" cy="924869"/>
          </a:xfrm>
        </p:spPr>
        <p:txBody>
          <a:bodyPr>
            <a:noAutofit/>
          </a:bodyPr>
          <a:lstStyle/>
          <a:p>
            <a:pPr algn="ctr"/>
            <a:r>
              <a:rPr lang="en-US" sz="4800" b="1" dirty="0">
                <a:solidFill>
                  <a:srgbClr val="C00000"/>
                </a:solidFill>
                <a:latin typeface="Dreaming Outloud Script Pro" panose="03050502040304050704" pitchFamily="66" charset="77"/>
                <a:cs typeface="Dreaming Outloud Script Pro" panose="03050502040304050704" pitchFamily="66" charset="77"/>
              </a:rPr>
              <a:t>Red Dress Day </a:t>
            </a:r>
            <a:br>
              <a:rPr lang="en-US" sz="4800" b="1" dirty="0">
                <a:solidFill>
                  <a:srgbClr val="C00000"/>
                </a:solidFill>
                <a:latin typeface="Dreaming Outloud Script Pro" panose="03050502040304050704" pitchFamily="66" charset="77"/>
                <a:cs typeface="Dreaming Outloud Script Pro" panose="03050502040304050704" pitchFamily="66" charset="77"/>
              </a:rPr>
            </a:br>
            <a:r>
              <a:rPr lang="en-US" sz="4000" b="1" dirty="0">
                <a:solidFill>
                  <a:srgbClr val="C00000"/>
                </a:solidFill>
                <a:latin typeface="Dreaming Outloud Script Pro" panose="03050502040304050704" pitchFamily="66" charset="77"/>
                <a:cs typeface="Dreaming Outloud Script Pro" panose="03050502040304050704" pitchFamily="66" charset="77"/>
              </a:rPr>
              <a:t>#MMIWG2S Awareness</a:t>
            </a:r>
            <a:endParaRPr lang="en-US" sz="4800" b="1" dirty="0">
              <a:solidFill>
                <a:srgbClr val="C00000"/>
              </a:solidFill>
              <a:latin typeface="Dreaming Outloud Script Pro" panose="03050502040304050704" pitchFamily="66" charset="77"/>
              <a:cs typeface="Dreaming Outloud Script Pro" panose="03050502040304050704" pitchFamily="66" charset="77"/>
            </a:endParaRPr>
          </a:p>
        </p:txBody>
      </p:sp>
      <p:pic>
        <p:nvPicPr>
          <p:cNvPr id="6" name="Picture 5">
            <a:extLst>
              <a:ext uri="{FF2B5EF4-FFF2-40B4-BE49-F238E27FC236}">
                <a16:creationId xmlns:a16="http://schemas.microsoft.com/office/drawing/2014/main" id="{BFE755BF-A885-6FF0-D851-A9BE854C85A4}"/>
              </a:ext>
            </a:extLst>
          </p:cNvPr>
          <p:cNvPicPr>
            <a:picLocks noChangeAspect="1"/>
          </p:cNvPicPr>
          <p:nvPr/>
        </p:nvPicPr>
        <p:blipFill>
          <a:blip r:embed="rId2"/>
          <a:stretch>
            <a:fillRect/>
          </a:stretch>
        </p:blipFill>
        <p:spPr>
          <a:xfrm>
            <a:off x="2438400" y="3543979"/>
            <a:ext cx="4291263" cy="5553399"/>
          </a:xfrm>
          <a:prstGeom prst="rect">
            <a:avLst/>
          </a:prstGeom>
        </p:spPr>
      </p:pic>
      <p:sp>
        <p:nvSpPr>
          <p:cNvPr id="8" name="TextBox 7">
            <a:extLst>
              <a:ext uri="{FF2B5EF4-FFF2-40B4-BE49-F238E27FC236}">
                <a16:creationId xmlns:a16="http://schemas.microsoft.com/office/drawing/2014/main" id="{FFED3AAF-4166-655F-035D-A5C998F46460}"/>
              </a:ext>
            </a:extLst>
          </p:cNvPr>
          <p:cNvSpPr txBox="1"/>
          <p:nvPr/>
        </p:nvSpPr>
        <p:spPr>
          <a:xfrm>
            <a:off x="471488" y="4138863"/>
            <a:ext cx="2957512" cy="3416320"/>
          </a:xfrm>
          <a:prstGeom prst="rect">
            <a:avLst/>
          </a:prstGeom>
          <a:noFill/>
        </p:spPr>
        <p:txBody>
          <a:bodyPr wrap="square" rtlCol="0">
            <a:spAutoFit/>
          </a:bodyPr>
          <a:lstStyle/>
          <a:p>
            <a:r>
              <a:rPr lang="en-US" b="1" dirty="0"/>
              <a:t>Remembering those missing</a:t>
            </a:r>
            <a:r>
              <a:rPr lang="en-US" dirty="0"/>
              <a:t>:</a:t>
            </a:r>
          </a:p>
          <a:p>
            <a:endParaRPr lang="en-US" dirty="0"/>
          </a:p>
          <a:p>
            <a:r>
              <a:rPr lang="en-US" sz="1800" b="1" dirty="0"/>
              <a:t>Name:</a:t>
            </a:r>
            <a:endParaRPr lang="en-US" sz="1800" dirty="0"/>
          </a:p>
          <a:p>
            <a:r>
              <a:rPr lang="en-US" sz="1800" b="1" dirty="0"/>
              <a:t>Age: </a:t>
            </a:r>
            <a:endParaRPr lang="en-US" sz="1800" dirty="0"/>
          </a:p>
          <a:p>
            <a:r>
              <a:rPr lang="en-US" sz="1800" b="1" dirty="0"/>
              <a:t>Location: </a:t>
            </a:r>
          </a:p>
          <a:p>
            <a:r>
              <a:rPr lang="en-US" sz="1800" b="1" dirty="0"/>
              <a:t>What happened/what do we know:</a:t>
            </a:r>
            <a:endParaRPr lang="en-US" dirty="0"/>
          </a:p>
          <a:p>
            <a:endParaRPr lang="en-US" dirty="0"/>
          </a:p>
          <a:p>
            <a:endParaRPr lang="en-US" dirty="0"/>
          </a:p>
          <a:p>
            <a:endParaRPr lang="en-US" dirty="0"/>
          </a:p>
          <a:p>
            <a:endParaRPr lang="en-US" dirty="0"/>
          </a:p>
          <a:p>
            <a:endParaRPr lang="en-US" dirty="0"/>
          </a:p>
        </p:txBody>
      </p:sp>
      <p:sp>
        <p:nvSpPr>
          <p:cNvPr id="2" name="TextBox 1">
            <a:extLst>
              <a:ext uri="{FF2B5EF4-FFF2-40B4-BE49-F238E27FC236}">
                <a16:creationId xmlns:a16="http://schemas.microsoft.com/office/drawing/2014/main" id="{9BD75570-A5C1-DDC8-C882-325DDCDC08D1}"/>
              </a:ext>
            </a:extLst>
          </p:cNvPr>
          <p:cNvSpPr txBox="1"/>
          <p:nvPr/>
        </p:nvSpPr>
        <p:spPr>
          <a:xfrm>
            <a:off x="291891" y="8657164"/>
            <a:ext cx="6412330" cy="307777"/>
          </a:xfrm>
          <a:prstGeom prst="rect">
            <a:avLst/>
          </a:prstGeom>
          <a:noFill/>
        </p:spPr>
        <p:txBody>
          <a:bodyPr wrap="square" rtlCol="0">
            <a:spAutoFit/>
          </a:bodyPr>
          <a:lstStyle/>
          <a:p>
            <a:r>
              <a:rPr lang="en-US" sz="1400" b="1"/>
              <a:t>Source: </a:t>
            </a:r>
            <a:r>
              <a:rPr lang="en-US" sz="1400"/>
              <a:t>https://</a:t>
            </a:r>
            <a:r>
              <a:rPr lang="en-US" sz="1400" err="1"/>
              <a:t>www.cbc.ca</a:t>
            </a:r>
            <a:r>
              <a:rPr lang="en-US" sz="1400"/>
              <a:t>/</a:t>
            </a:r>
            <a:r>
              <a:rPr lang="en-US" sz="1400" err="1"/>
              <a:t>missingandmurdered</a:t>
            </a:r>
            <a:endParaRPr lang="en-US"/>
          </a:p>
        </p:txBody>
      </p:sp>
    </p:spTree>
    <p:extLst>
      <p:ext uri="{BB962C8B-B14F-4D97-AF65-F5344CB8AC3E}">
        <p14:creationId xmlns:p14="http://schemas.microsoft.com/office/powerpoint/2010/main" val="44322330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1290</TotalTime>
  <Words>474</Words>
  <Application>Microsoft Macintosh PowerPoint</Application>
  <PresentationFormat>Letter Paper (8.5x11 in)</PresentationFormat>
  <Paragraphs>86</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Dreaming Outloud Script Pro</vt:lpstr>
      <vt:lpstr>Office Theme</vt:lpstr>
      <vt:lpstr>Red Dress Day  #MMIWG2S Awareness</vt:lpstr>
      <vt:lpstr>PowerPoint Presentation</vt:lpstr>
      <vt:lpstr>Red Dress Day  #MMIWG2S Awareness</vt:lpstr>
      <vt:lpstr>Red Dress Day  #MMIWG2S Awareness</vt:lpstr>
      <vt:lpstr>Red Dress Day  #MMIWG2S Awareness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Red Dress Day  #MMIW Awareness</dc:title>
  <dc:creator>Raegan</dc:creator>
  <cp:lastModifiedBy>Raegan</cp:lastModifiedBy>
  <cp:revision>3</cp:revision>
  <dcterms:created xsi:type="dcterms:W3CDTF">2023-04-24T20:22:18Z</dcterms:created>
  <dcterms:modified xsi:type="dcterms:W3CDTF">2023-05-03T00:46:13Z</dcterms:modified>
</cp:coreProperties>
</file>