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75" r:id="rId5"/>
    <p:sldId id="259" r:id="rId6"/>
    <p:sldId id="260" r:id="rId7"/>
    <p:sldId id="261" r:id="rId8"/>
    <p:sldId id="262" r:id="rId9"/>
    <p:sldId id="263" r:id="rId10"/>
    <p:sldId id="264" r:id="rId11"/>
    <p:sldId id="265" r:id="rId12"/>
    <p:sldId id="266" r:id="rId13"/>
    <p:sldId id="274" r:id="rId14"/>
    <p:sldId id="268" r:id="rId15"/>
    <p:sldId id="269" r:id="rId16"/>
    <p:sldId id="276" r:id="rId17"/>
    <p:sldId id="270" r:id="rId18"/>
    <p:sldId id="271" r:id="rId19"/>
    <p:sldId id="277" r:id="rId20"/>
    <p:sldId id="272"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18" d="100"/>
          <a:sy n="18" d="100"/>
        </p:scale>
        <p:origin x="3020"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E58FF-BA7E-FC4B-9814-3B5C03CDB421}" type="datetimeFigureOut">
              <a:rPr lang="en-US" smtClean="0"/>
              <a:t>2/5/2024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3FD11E-1936-F74A-B496-E37CD8346467}" type="slidenum">
              <a:rPr lang="en-US" smtClean="0"/>
              <a:t>‹#›</a:t>
            </a:fld>
            <a:endParaRPr lang="en-US"/>
          </a:p>
        </p:txBody>
      </p:sp>
    </p:spTree>
    <p:extLst>
      <p:ext uri="{BB962C8B-B14F-4D97-AF65-F5344CB8AC3E}">
        <p14:creationId xmlns:p14="http://schemas.microsoft.com/office/powerpoint/2010/main" val="15190587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3FD11E-1936-F74A-B496-E37CD8346467}" type="slidenum">
              <a:rPr lang="en-US" smtClean="0"/>
              <a:t>17</a:t>
            </a:fld>
            <a:endParaRPr lang="en-US"/>
          </a:p>
        </p:txBody>
      </p:sp>
    </p:spTree>
    <p:extLst>
      <p:ext uri="{BB962C8B-B14F-4D97-AF65-F5344CB8AC3E}">
        <p14:creationId xmlns:p14="http://schemas.microsoft.com/office/powerpoint/2010/main" val="1178232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2/5/2024</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CA"/>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CA"/>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en-CA"/>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2/5/2024</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CA"/>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en-CA"/>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en-CA"/>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en-CA"/>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CA"/>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2/5/2024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CA"/>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CA"/>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2/5/2024</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4115.psd"/>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rot="1784888">
            <a:off x="368369" y="-1572564"/>
            <a:ext cx="6388100" cy="8517467"/>
          </a:xfrm>
          <a:prstGeom prst="rect">
            <a:avLst/>
          </a:prstGeom>
        </p:spPr>
      </p:pic>
      <p:sp>
        <p:nvSpPr>
          <p:cNvPr id="3" name="Title 2"/>
          <p:cNvSpPr>
            <a:spLocks noGrp="1"/>
          </p:cNvSpPr>
          <p:nvPr>
            <p:ph type="title"/>
          </p:nvPr>
        </p:nvSpPr>
        <p:spPr>
          <a:xfrm>
            <a:off x="457200" y="1608460"/>
            <a:ext cx="6324600" cy="1828800"/>
          </a:xfrm>
        </p:spPr>
        <p:txBody>
          <a:bodyPr/>
          <a:lstStyle/>
          <a:p>
            <a:pPr algn="ctr"/>
            <a:r>
              <a:rPr lang="en-US" sz="7200" dirty="0"/>
              <a:t>ANBT</a:t>
            </a:r>
            <a:br>
              <a:rPr lang="en-US" dirty="0"/>
            </a:br>
            <a:r>
              <a:rPr lang="en-US" sz="2000" dirty="0"/>
              <a:t>All Native Basketball Tournament</a:t>
            </a:r>
          </a:p>
        </p:txBody>
      </p:sp>
      <p:pic>
        <p:nvPicPr>
          <p:cNvPr id="6" name="Picture 5" descr="ANBT2.psd"/>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72125" y="3232150"/>
            <a:ext cx="2876550" cy="2876550"/>
          </a:xfrm>
          <a:prstGeom prst="rect">
            <a:avLst/>
          </a:prstGeom>
        </p:spPr>
      </p:pic>
      <p:pic>
        <p:nvPicPr>
          <p:cNvPr id="8" name="Picture 7" descr="d810a6_895912cc076048058a6f259fbe5721dd-mv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57200" y="5664200"/>
            <a:ext cx="530111" cy="889508"/>
          </a:xfrm>
          <a:prstGeom prst="rect">
            <a:avLst/>
          </a:prstGeom>
        </p:spPr>
      </p:pic>
    </p:spTree>
    <p:extLst>
      <p:ext uri="{BB962C8B-B14F-4D97-AF65-F5344CB8AC3E}">
        <p14:creationId xmlns:p14="http://schemas.microsoft.com/office/powerpoint/2010/main" val="2519434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rgbClr val="FF0000"/>
                </a:solidFill>
              </a:rPr>
              <a:t>The First ANBT</a:t>
            </a:r>
          </a:p>
        </p:txBody>
      </p:sp>
      <p:sp>
        <p:nvSpPr>
          <p:cNvPr id="3" name="Content Placeholder 2"/>
          <p:cNvSpPr>
            <a:spLocks noGrp="1"/>
          </p:cNvSpPr>
          <p:nvPr>
            <p:ph sz="half" idx="2"/>
          </p:nvPr>
        </p:nvSpPr>
        <p:spPr>
          <a:xfrm>
            <a:off x="457200" y="2476499"/>
            <a:ext cx="4040188" cy="3687763"/>
          </a:xfrm>
        </p:spPr>
        <p:txBody>
          <a:bodyPr/>
          <a:lstStyle/>
          <a:p>
            <a:r>
              <a:rPr lang="en-US" dirty="0"/>
              <a:t>The Senior's final was as exciting as any since, with </a:t>
            </a:r>
            <a:r>
              <a:rPr lang="en-US" dirty="0" err="1"/>
              <a:t>Kitkatla</a:t>
            </a:r>
            <a:r>
              <a:rPr lang="en-US" dirty="0"/>
              <a:t> defeating </a:t>
            </a:r>
            <a:r>
              <a:rPr lang="en-US" dirty="0" err="1"/>
              <a:t>Kitamaat</a:t>
            </a:r>
            <a:r>
              <a:rPr lang="en-US" dirty="0"/>
              <a:t> 61 to 57. The tournament was a huge success, even making a bit of money, and the trend was set.</a:t>
            </a:r>
            <a:endParaRPr lang="en-CA" dirty="0"/>
          </a:p>
        </p:txBody>
      </p:sp>
      <p:sp>
        <p:nvSpPr>
          <p:cNvPr id="6" name="Title 5"/>
          <p:cNvSpPr>
            <a:spLocks noGrp="1"/>
          </p:cNvSpPr>
          <p:nvPr>
            <p:ph type="title"/>
          </p:nvPr>
        </p:nvSpPr>
        <p:spPr/>
        <p:txBody>
          <a:bodyPr/>
          <a:lstStyle/>
          <a:p>
            <a:r>
              <a:rPr lang="en-US" dirty="0"/>
              <a:t>ANBT History</a:t>
            </a:r>
          </a:p>
        </p:txBody>
      </p:sp>
      <p:pic>
        <p:nvPicPr>
          <p:cNvPr id="8" name="Content Placeholder 6" descr="Tean.png"/>
          <p:cNvPicPr>
            <a:picLocks noGrp="1" noChangeAspect="1"/>
          </p:cNvPicPr>
          <p:nvPr>
            <p:ph sz="quarter" idx="4"/>
          </p:nvPr>
        </p:nvPicPr>
        <p:blipFill>
          <a:blip r:embed="rId2">
            <a:extLst>
              <a:ext uri="{28A0092B-C50C-407E-A947-70E740481C1C}">
                <a14:useLocalDpi xmlns:a14="http://schemas.microsoft.com/office/drawing/2010/main" val="0"/>
              </a:ext>
            </a:extLst>
          </a:blip>
          <a:srcRect l="6277" r="6277"/>
          <a:stretch>
            <a:fillRect/>
          </a:stretch>
        </p:blipFill>
        <p:spPr>
          <a:prstGeom prst="rect">
            <a:avLst/>
          </a:prstGeom>
          <a:ln>
            <a:noFill/>
          </a:ln>
          <a:effectLst>
            <a:softEdge rad="112500"/>
          </a:effectLst>
        </p:spPr>
      </p:pic>
      <p:pic>
        <p:nvPicPr>
          <p:cNvPr id="7" name="Picture 6"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3025171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rgbClr val="FF0000"/>
                </a:solidFill>
              </a:rPr>
              <a:t>PRSS</a:t>
            </a:r>
          </a:p>
        </p:txBody>
      </p:sp>
      <p:sp>
        <p:nvSpPr>
          <p:cNvPr id="5" name="Content Placeholder 4"/>
          <p:cNvSpPr>
            <a:spLocks noGrp="1"/>
          </p:cNvSpPr>
          <p:nvPr>
            <p:ph sz="quarter" idx="4"/>
          </p:nvPr>
        </p:nvSpPr>
        <p:spPr>
          <a:xfrm>
            <a:off x="4645025" y="1892301"/>
            <a:ext cx="4219575" cy="4233862"/>
          </a:xfrm>
        </p:spPr>
        <p:txBody>
          <a:bodyPr>
            <a:normAutofit lnSpcReduction="10000"/>
          </a:bodyPr>
          <a:lstStyle/>
          <a:p>
            <a:r>
              <a:rPr lang="en-US" dirty="0"/>
              <a:t>The old Civic Centre couldn’t hold all the people who wanted to watch the final games, so in 1963, the championship games were held in the gym of the new Prince Rupert Senior Secondary School. One thousand fans packed into the bleachers.</a:t>
            </a:r>
            <a:r>
              <a:rPr lang="en-CA" dirty="0"/>
              <a:t> </a:t>
            </a:r>
            <a:endParaRPr lang="en-US" dirty="0"/>
          </a:p>
        </p:txBody>
      </p:sp>
      <p:sp>
        <p:nvSpPr>
          <p:cNvPr id="6" name="Title 5"/>
          <p:cNvSpPr>
            <a:spLocks noGrp="1"/>
          </p:cNvSpPr>
          <p:nvPr>
            <p:ph type="title"/>
          </p:nvPr>
        </p:nvSpPr>
        <p:spPr/>
        <p:txBody>
          <a:bodyPr/>
          <a:lstStyle/>
          <a:p>
            <a:r>
              <a:rPr lang="en-US" dirty="0"/>
              <a:t>ANBT History</a:t>
            </a:r>
          </a:p>
        </p:txBody>
      </p:sp>
      <p:pic>
        <p:nvPicPr>
          <p:cNvPr id="9" name="Content Placeholder 8" descr="images.jpeg"/>
          <p:cNvPicPr>
            <a:picLocks noGrp="1" noChangeAspect="1"/>
          </p:cNvPicPr>
          <p:nvPr>
            <p:ph sz="half" idx="2"/>
          </p:nvPr>
        </p:nvPicPr>
        <p:blipFill>
          <a:blip r:embed="rId2">
            <a:extLst>
              <a:ext uri="{28A0092B-C50C-407E-A947-70E740481C1C}">
                <a14:useLocalDpi xmlns:a14="http://schemas.microsoft.com/office/drawing/2010/main" val="0"/>
              </a:ext>
            </a:extLst>
          </a:blip>
          <a:srcRect l="13215" r="13215"/>
          <a:stretch>
            <a:fillRect/>
          </a:stretch>
        </p:blipFill>
        <p:spPr>
          <a:prstGeom prst="rect">
            <a:avLst/>
          </a:prstGeom>
          <a:ln>
            <a:noFill/>
          </a:ln>
          <a:effectLst>
            <a:softEdge rad="112500"/>
          </a:effectLst>
        </p:spPr>
      </p:pic>
      <p:pic>
        <p:nvPicPr>
          <p:cNvPr id="7" name="Picture 6"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188675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p:txBody>
          <a:bodyPr/>
          <a:lstStyle/>
          <a:p>
            <a:r>
              <a:rPr lang="en-US" dirty="0"/>
              <a:t>In 1972 the new Civic Centre was completed and the tournament moved to the new facility and the number of teams increased.</a:t>
            </a:r>
            <a:r>
              <a:rPr lang="en-CA" dirty="0"/>
              <a:t> </a:t>
            </a:r>
            <a:endParaRPr lang="en-US" dirty="0"/>
          </a:p>
        </p:txBody>
      </p:sp>
      <p:sp>
        <p:nvSpPr>
          <p:cNvPr id="4" name="Text Placeholder 3"/>
          <p:cNvSpPr>
            <a:spLocks noGrp="1"/>
          </p:cNvSpPr>
          <p:nvPr>
            <p:ph type="body" sz="quarter" idx="3"/>
          </p:nvPr>
        </p:nvSpPr>
        <p:spPr>
          <a:xfrm>
            <a:off x="4645025" y="1722438"/>
            <a:ext cx="4232275" cy="639762"/>
          </a:xfrm>
        </p:spPr>
        <p:txBody>
          <a:bodyPr>
            <a:normAutofit fontScale="92500"/>
          </a:bodyPr>
          <a:lstStyle/>
          <a:p>
            <a:r>
              <a:rPr lang="en-US" dirty="0">
                <a:solidFill>
                  <a:srgbClr val="FF0000"/>
                </a:solidFill>
              </a:rPr>
              <a:t>The Jim </a:t>
            </a:r>
            <a:r>
              <a:rPr lang="en-US" dirty="0" err="1">
                <a:solidFill>
                  <a:srgbClr val="FF0000"/>
                </a:solidFill>
              </a:rPr>
              <a:t>Ciccone</a:t>
            </a:r>
            <a:r>
              <a:rPr lang="en-US" dirty="0">
                <a:solidFill>
                  <a:srgbClr val="FF0000"/>
                </a:solidFill>
              </a:rPr>
              <a:t> Civic Centre</a:t>
            </a:r>
          </a:p>
        </p:txBody>
      </p:sp>
      <p:pic>
        <p:nvPicPr>
          <p:cNvPr id="7" name="Content Placeholder 6" descr="Civic Centre Nov 15 Voting Place.JP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8900" r="8900"/>
          <a:stretch>
            <a:fillRect/>
          </a:stretch>
        </p:blipFill>
        <p:spPr>
          <a:prstGeom prst="rect">
            <a:avLst/>
          </a:prstGeom>
          <a:ln>
            <a:noFill/>
          </a:ln>
          <a:effectLst>
            <a:softEdge rad="112500"/>
          </a:effectLst>
        </p:spPr>
      </p:pic>
      <p:sp>
        <p:nvSpPr>
          <p:cNvPr id="6" name="Title 5"/>
          <p:cNvSpPr>
            <a:spLocks noGrp="1"/>
          </p:cNvSpPr>
          <p:nvPr>
            <p:ph type="title"/>
          </p:nvPr>
        </p:nvSpPr>
        <p:spPr/>
        <p:txBody>
          <a:bodyPr/>
          <a:lstStyle/>
          <a:p>
            <a:r>
              <a:rPr lang="en-US" dirty="0"/>
              <a:t>ANBT History</a:t>
            </a:r>
          </a:p>
        </p:txBody>
      </p:sp>
      <p:pic>
        <p:nvPicPr>
          <p:cNvPr id="8" name="Picture 7"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1449141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1722438"/>
            <a:ext cx="4270375" cy="4652961"/>
          </a:xfrm>
        </p:spPr>
        <p:txBody>
          <a:bodyPr>
            <a:normAutofit/>
          </a:bodyPr>
          <a:lstStyle/>
          <a:p>
            <a:r>
              <a:rPr lang="en-US" dirty="0"/>
              <a:t>In 1992 Roberta </a:t>
            </a:r>
            <a:r>
              <a:rPr lang="en-US" dirty="0" err="1"/>
              <a:t>Edzerza</a:t>
            </a:r>
            <a:r>
              <a:rPr lang="en-US" dirty="0"/>
              <a:t> was the first woman to play in the All Native tournament joining the Trojans, a men’s senior team.</a:t>
            </a:r>
          </a:p>
          <a:p>
            <a:r>
              <a:rPr lang="en-US" dirty="0"/>
              <a:t>This was the catalyst that started a whole new era for the All Native Basketball Tournament.</a:t>
            </a:r>
          </a:p>
        </p:txBody>
      </p:sp>
      <p:sp>
        <p:nvSpPr>
          <p:cNvPr id="6" name="Title 5"/>
          <p:cNvSpPr>
            <a:spLocks noGrp="1"/>
          </p:cNvSpPr>
          <p:nvPr>
            <p:ph type="title"/>
          </p:nvPr>
        </p:nvSpPr>
        <p:spPr/>
        <p:txBody>
          <a:bodyPr/>
          <a:lstStyle/>
          <a:p>
            <a:r>
              <a:rPr lang="en-US" dirty="0"/>
              <a:t>ANBT 90’s</a:t>
            </a:r>
          </a:p>
        </p:txBody>
      </p:sp>
      <p:pic>
        <p:nvPicPr>
          <p:cNvPr id="7" name="Picture 6" descr="d810a6_895912cc076048058a6f259fbe5721dd-mv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pic>
        <p:nvPicPr>
          <p:cNvPr id="10" name="Content Placeholder 9" descr="Roberta -3.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t="2266" b="2266"/>
          <a:stretch>
            <a:fillRect/>
          </a:stretch>
        </p:blipFill>
        <p:spPr>
          <a:xfrm>
            <a:off x="203200" y="2413000"/>
            <a:ext cx="4559300" cy="4056063"/>
          </a:xfrm>
          <a:prstGeom prst="rect">
            <a:avLst/>
          </a:prstGeom>
          <a:ln>
            <a:noFill/>
          </a:ln>
          <a:effectLst>
            <a:softEdge rad="112500"/>
          </a:effectLst>
        </p:spPr>
      </p:pic>
      <p:pic>
        <p:nvPicPr>
          <p:cNvPr id="11" name="Picture 10" descr="Screen Shot 2018-01-27 at 11.40.18 A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 y="1879600"/>
            <a:ext cx="3949700" cy="379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8189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solidFill>
                  <a:srgbClr val="FF0000"/>
                </a:solidFill>
              </a:rPr>
              <a:t>Women’s Division</a:t>
            </a:r>
          </a:p>
        </p:txBody>
      </p:sp>
      <p:sp>
        <p:nvSpPr>
          <p:cNvPr id="5" name="Content Placeholder 4"/>
          <p:cNvSpPr>
            <a:spLocks noGrp="1"/>
          </p:cNvSpPr>
          <p:nvPr>
            <p:ph sz="quarter" idx="4"/>
          </p:nvPr>
        </p:nvSpPr>
        <p:spPr/>
        <p:txBody>
          <a:bodyPr/>
          <a:lstStyle/>
          <a:p>
            <a:r>
              <a:rPr lang="en-US" dirty="0"/>
              <a:t>In 1993 the ANBT added a Women’s division to its program.</a:t>
            </a:r>
          </a:p>
          <a:p>
            <a:r>
              <a:rPr lang="en-US" dirty="0"/>
              <a:t>Since 1993 the Women’s division has become a permanent feature adding popularity and fandom to the ANBT.</a:t>
            </a:r>
            <a:endParaRPr lang="en-CA" dirty="0"/>
          </a:p>
          <a:p>
            <a:endParaRPr lang="en-US" dirty="0"/>
          </a:p>
        </p:txBody>
      </p:sp>
      <p:sp>
        <p:nvSpPr>
          <p:cNvPr id="6" name="Title 5"/>
          <p:cNvSpPr>
            <a:spLocks noGrp="1"/>
          </p:cNvSpPr>
          <p:nvPr>
            <p:ph type="title"/>
          </p:nvPr>
        </p:nvSpPr>
        <p:spPr/>
        <p:txBody>
          <a:bodyPr/>
          <a:lstStyle/>
          <a:p>
            <a:r>
              <a:rPr lang="en-US" dirty="0"/>
              <a:t>ANBT 90’s</a:t>
            </a:r>
          </a:p>
        </p:txBody>
      </p:sp>
      <p:pic>
        <p:nvPicPr>
          <p:cNvPr id="4" name="Content Placeholder 3" descr="women.png"/>
          <p:cNvPicPr>
            <a:picLocks noGrp="1" noChangeAspect="1"/>
          </p:cNvPicPr>
          <p:nvPr>
            <p:ph sz="half" idx="2"/>
          </p:nvPr>
        </p:nvPicPr>
        <p:blipFill>
          <a:blip r:embed="rId2">
            <a:extLst>
              <a:ext uri="{28A0092B-C50C-407E-A947-70E740481C1C}">
                <a14:useLocalDpi xmlns:a14="http://schemas.microsoft.com/office/drawing/2010/main" val="0"/>
              </a:ext>
            </a:extLst>
          </a:blip>
          <a:srcRect t="5254" b="5254"/>
          <a:stretch>
            <a:fillRect/>
          </a:stretch>
        </p:blipFill>
        <p:spPr>
          <a:xfrm>
            <a:off x="457200" y="2438400"/>
            <a:ext cx="4040188" cy="4114800"/>
          </a:xfrm>
          <a:prstGeom prst="rect">
            <a:avLst/>
          </a:prstGeom>
          <a:ln>
            <a:noFill/>
          </a:ln>
          <a:effectLst>
            <a:softEdge rad="112500"/>
          </a:effectLst>
        </p:spPr>
      </p:pic>
      <p:pic>
        <p:nvPicPr>
          <p:cNvPr id="7" name="Picture 6"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426355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7000" y="1722438"/>
            <a:ext cx="8801100" cy="1325562"/>
          </a:xfrm>
        </p:spPr>
        <p:txBody>
          <a:bodyPr>
            <a:normAutofit fontScale="70000" lnSpcReduction="20000"/>
          </a:bodyPr>
          <a:lstStyle/>
          <a:p>
            <a:pPr algn="l"/>
            <a:r>
              <a:rPr lang="en-US" dirty="0"/>
              <a:t>Also in 1993, the Masters’ Division for men over 35 was added. Now there are at least 50 teams competing in the tournament. To accommodate the expansion, a second gym is used. At first Charles Hays Secondary School gym was used, but more recently the Civic Centre Arena has been temporarily transformed into a basketball court with a portable floor.</a:t>
            </a:r>
            <a:endParaRPr lang="en-CA" dirty="0"/>
          </a:p>
          <a:p>
            <a:endParaRPr lang="en-US" dirty="0"/>
          </a:p>
        </p:txBody>
      </p:sp>
      <p:sp>
        <p:nvSpPr>
          <p:cNvPr id="6" name="Title 5"/>
          <p:cNvSpPr>
            <a:spLocks noGrp="1"/>
          </p:cNvSpPr>
          <p:nvPr>
            <p:ph type="title"/>
          </p:nvPr>
        </p:nvSpPr>
        <p:spPr/>
        <p:txBody>
          <a:bodyPr/>
          <a:lstStyle/>
          <a:p>
            <a:r>
              <a:rPr lang="en-US" dirty="0"/>
              <a:t>ANBT 90’s</a:t>
            </a:r>
          </a:p>
        </p:txBody>
      </p:sp>
      <p:pic>
        <p:nvPicPr>
          <p:cNvPr id="4" name="Content Placeholder 3" descr="Screen Shot 2018-01-25 at 11.11.30 AM.pn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12731" r="12731"/>
          <a:stretch>
            <a:fillRect/>
          </a:stretch>
        </p:blipFill>
        <p:spPr>
          <a:xfrm>
            <a:off x="381000" y="2846537"/>
            <a:ext cx="4040188" cy="3687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descr="Screen Shot 2018-01-25 at 3.00.59 PM.png"/>
          <p:cNvPicPr>
            <a:picLocks noGrp="1" noChangeAspect="1"/>
          </p:cNvPicPr>
          <p:nvPr>
            <p:ph sz="quarter" idx="4"/>
          </p:nvPr>
        </p:nvPicPr>
        <p:blipFill>
          <a:blip r:embed="rId3" cstate="email">
            <a:extLst>
              <a:ext uri="{28A0092B-C50C-407E-A947-70E740481C1C}">
                <a14:useLocalDpi xmlns:a14="http://schemas.microsoft.com/office/drawing/2010/main" val="0"/>
              </a:ext>
            </a:extLst>
          </a:blip>
          <a:srcRect l="13944" r="13944"/>
          <a:stretch>
            <a:fillRect/>
          </a:stretch>
        </p:blipFill>
        <p:spPr>
          <a:xfrm>
            <a:off x="4576502" y="2846537"/>
            <a:ext cx="4041775" cy="3687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d810a6_895912cc076048058a6f259fbe5721dd-mv2.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364572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722438"/>
            <a:ext cx="8229600" cy="639762"/>
          </a:xfrm>
        </p:spPr>
        <p:txBody>
          <a:bodyPr/>
          <a:lstStyle/>
          <a:p>
            <a:r>
              <a:rPr lang="en-US" dirty="0">
                <a:solidFill>
                  <a:srgbClr val="FF0000"/>
                </a:solidFill>
              </a:rPr>
              <a:t>The Intermediate Division</a:t>
            </a:r>
          </a:p>
        </p:txBody>
      </p:sp>
      <p:sp>
        <p:nvSpPr>
          <p:cNvPr id="3" name="Content Placeholder 2"/>
          <p:cNvSpPr>
            <a:spLocks noGrp="1"/>
          </p:cNvSpPr>
          <p:nvPr>
            <p:ph sz="half" idx="2"/>
          </p:nvPr>
        </p:nvSpPr>
        <p:spPr>
          <a:xfrm>
            <a:off x="203202" y="2362201"/>
            <a:ext cx="4000498" cy="2832100"/>
          </a:xfrm>
        </p:spPr>
        <p:txBody>
          <a:bodyPr>
            <a:normAutofit fontScale="92500"/>
          </a:bodyPr>
          <a:lstStyle/>
          <a:p>
            <a:r>
              <a:rPr lang="en-US" dirty="0"/>
              <a:t>The ANBT’s Intermediate division has added even more excitement to the tournament by allowing young up-and-coming stars to get their first chance to shine on the big stage. </a:t>
            </a:r>
          </a:p>
        </p:txBody>
      </p:sp>
      <p:sp>
        <p:nvSpPr>
          <p:cNvPr id="6" name="Title 5"/>
          <p:cNvSpPr>
            <a:spLocks noGrp="1"/>
          </p:cNvSpPr>
          <p:nvPr>
            <p:ph type="title"/>
          </p:nvPr>
        </p:nvSpPr>
        <p:spPr/>
        <p:txBody>
          <a:bodyPr/>
          <a:lstStyle/>
          <a:p>
            <a:r>
              <a:rPr lang="en-US" dirty="0"/>
              <a:t>ANBT</a:t>
            </a:r>
          </a:p>
        </p:txBody>
      </p:sp>
      <p:pic>
        <p:nvPicPr>
          <p:cNvPr id="11" name="Content Placeholder 10" descr="38480princerupertWEB.PortSimpson.LBW_.09.jp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6493" r="6493"/>
          <a:stretch>
            <a:fillRect/>
          </a:stretch>
        </p:blipFill>
        <p:spPr>
          <a:xfrm>
            <a:off x="3938679" y="2438400"/>
            <a:ext cx="4989421" cy="3822700"/>
          </a:xfrm>
          <a:prstGeom prst="rect">
            <a:avLst/>
          </a:prstGeom>
          <a:ln>
            <a:noFill/>
          </a:ln>
          <a:effectLst>
            <a:softEdge rad="112500"/>
          </a:effectLst>
        </p:spPr>
      </p:pic>
    </p:spTree>
    <p:extLst>
      <p:ext uri="{BB962C8B-B14F-4D97-AF65-F5344CB8AC3E}">
        <p14:creationId xmlns:p14="http://schemas.microsoft.com/office/powerpoint/2010/main" val="3969126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749800" y="1892299"/>
            <a:ext cx="4283075" cy="4216401"/>
          </a:xfrm>
        </p:spPr>
        <p:txBody>
          <a:bodyPr>
            <a:normAutofit fontScale="85000" lnSpcReduction="20000"/>
          </a:bodyPr>
          <a:lstStyle/>
          <a:p>
            <a:r>
              <a:rPr lang="en-US" dirty="0"/>
              <a:t>Since 1992, a Qualifying Tournament has been held in November. The top nine teams in the tournament automatically qualify for the next year’s games, but the first three teams that are eliminated, along with other interested teams, have to play off in November for two open berths in the February tournament. The tournament continues to grow and change to meet the needs of its players, fans and communities.</a:t>
            </a:r>
            <a:endParaRPr lang="en-CA" dirty="0"/>
          </a:p>
        </p:txBody>
      </p:sp>
      <p:sp>
        <p:nvSpPr>
          <p:cNvPr id="6" name="Title 5"/>
          <p:cNvSpPr>
            <a:spLocks noGrp="1"/>
          </p:cNvSpPr>
          <p:nvPr>
            <p:ph type="title"/>
          </p:nvPr>
        </p:nvSpPr>
        <p:spPr/>
        <p:txBody>
          <a:bodyPr/>
          <a:lstStyle/>
          <a:p>
            <a:r>
              <a:rPr lang="en-US" dirty="0"/>
              <a:t>ANBT</a:t>
            </a:r>
          </a:p>
        </p:txBody>
      </p:sp>
      <p:pic>
        <p:nvPicPr>
          <p:cNvPr id="7" name="Picture 6"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pic>
        <p:nvPicPr>
          <p:cNvPr id="4" name="Picture 3" descr="damon.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04900" y="3862294"/>
            <a:ext cx="3949700" cy="2759271"/>
          </a:xfrm>
          <a:prstGeom prst="rect">
            <a:avLst/>
          </a:prstGeom>
          <a:ln>
            <a:noFill/>
          </a:ln>
          <a:effectLst>
            <a:softEdge rad="112500"/>
          </a:effectLst>
        </p:spPr>
      </p:pic>
      <p:pic>
        <p:nvPicPr>
          <p:cNvPr id="2" name="Picture 1" descr="wqanbt.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28599" y="1892299"/>
            <a:ext cx="3535583" cy="2223996"/>
          </a:xfrm>
          <a:prstGeom prst="rect">
            <a:avLst/>
          </a:prstGeom>
          <a:ln>
            <a:noFill/>
          </a:ln>
          <a:effectLst>
            <a:softEdge rad="112500"/>
          </a:effectLst>
        </p:spPr>
      </p:pic>
    </p:spTree>
    <p:extLst>
      <p:ext uri="{BB962C8B-B14F-4D97-AF65-F5344CB8AC3E}">
        <p14:creationId xmlns:p14="http://schemas.microsoft.com/office/powerpoint/2010/main" val="2266361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hirt.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t="11224" b="11224"/>
          <a:stretch>
            <a:fillRect/>
          </a:stretch>
        </p:blipFill>
        <p:spPr>
          <a:xfrm rot="21437067">
            <a:off x="473007" y="1752601"/>
            <a:ext cx="3845242" cy="3975100"/>
          </a:xfrm>
          <a:prstGeom prst="rect">
            <a:avLst/>
          </a:prstGeom>
          <a:ln>
            <a:noFill/>
          </a:ln>
          <a:effectLst>
            <a:softEdge rad="112500"/>
          </a:effectLst>
        </p:spPr>
      </p:pic>
      <p:sp>
        <p:nvSpPr>
          <p:cNvPr id="5" name="Content Placeholder 4"/>
          <p:cNvSpPr>
            <a:spLocks noGrp="1"/>
          </p:cNvSpPr>
          <p:nvPr>
            <p:ph sz="quarter" idx="4"/>
          </p:nvPr>
        </p:nvSpPr>
        <p:spPr>
          <a:xfrm>
            <a:off x="4645025" y="1752601"/>
            <a:ext cx="4041775" cy="4373562"/>
          </a:xfrm>
        </p:spPr>
        <p:txBody>
          <a:bodyPr/>
          <a:lstStyle/>
          <a:p>
            <a:r>
              <a:rPr lang="en-US" dirty="0"/>
              <a:t>In addition, First Nations people have an opportunity to sell their arts, crafts, and traditional food throughout the week in the auditorium, which is always packed with people buying things, sharing a meal or socializing with friends.</a:t>
            </a:r>
            <a:endParaRPr lang="en-CA" dirty="0"/>
          </a:p>
          <a:p>
            <a:endParaRPr lang="en-US" dirty="0"/>
          </a:p>
        </p:txBody>
      </p:sp>
      <p:sp>
        <p:nvSpPr>
          <p:cNvPr id="6" name="Title 5"/>
          <p:cNvSpPr>
            <a:spLocks noGrp="1"/>
          </p:cNvSpPr>
          <p:nvPr>
            <p:ph type="title"/>
          </p:nvPr>
        </p:nvSpPr>
        <p:spPr/>
        <p:txBody>
          <a:bodyPr/>
          <a:lstStyle/>
          <a:p>
            <a:r>
              <a:rPr lang="en-US" dirty="0"/>
              <a:t>ANBT</a:t>
            </a:r>
          </a:p>
        </p:txBody>
      </p:sp>
      <p:pic>
        <p:nvPicPr>
          <p:cNvPr id="8" name="Picture 7"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pic>
        <p:nvPicPr>
          <p:cNvPr id="2" name="Picture 1" descr="IMG_3804.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409308">
            <a:off x="2666999" y="4847574"/>
            <a:ext cx="2143802" cy="1607852"/>
          </a:xfrm>
          <a:prstGeom prst="rect">
            <a:avLst/>
          </a:prstGeom>
          <a:ln>
            <a:noFill/>
          </a:ln>
          <a:effectLst>
            <a:softEdge rad="112500"/>
          </a:effectLst>
        </p:spPr>
      </p:pic>
    </p:spTree>
    <p:extLst>
      <p:ext uri="{BB962C8B-B14F-4D97-AF65-F5344CB8AC3E}">
        <p14:creationId xmlns:p14="http://schemas.microsoft.com/office/powerpoint/2010/main" val="149260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judy.jpg"/>
          <p:cNvPicPr>
            <a:picLocks noChangeAspect="1"/>
          </p:cNvPicPr>
          <p:nvPr/>
        </p:nvPicPr>
        <p:blipFill rotWithShape="1">
          <a:blip r:embed="rId2" cstate="email">
            <a:extLst>
              <a:ext uri="{28A0092B-C50C-407E-A947-70E740481C1C}">
                <a14:useLocalDpi xmlns:a14="http://schemas.microsoft.com/office/drawing/2010/main" val="0"/>
              </a:ext>
            </a:extLst>
          </a:blip>
          <a:srcRect t="12690"/>
          <a:stretch/>
        </p:blipFill>
        <p:spPr>
          <a:xfrm>
            <a:off x="6053838" y="2689617"/>
            <a:ext cx="2708422" cy="355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 Placeholder 1"/>
          <p:cNvSpPr>
            <a:spLocks noGrp="1"/>
          </p:cNvSpPr>
          <p:nvPr>
            <p:ph type="body" idx="1"/>
          </p:nvPr>
        </p:nvSpPr>
        <p:spPr>
          <a:xfrm>
            <a:off x="457200" y="1612900"/>
            <a:ext cx="8229600" cy="889000"/>
          </a:xfrm>
        </p:spPr>
        <p:txBody>
          <a:bodyPr>
            <a:normAutofit fontScale="85000" lnSpcReduction="20000"/>
          </a:bodyPr>
          <a:lstStyle/>
          <a:p>
            <a:r>
              <a:rPr lang="en-US" dirty="0"/>
              <a:t>Since 2003 the ANBT has inducted some of the most prominent and influential participants to the ANBT Hall of Fame recognizing their individual and team accomplishments.</a:t>
            </a:r>
          </a:p>
        </p:txBody>
      </p:sp>
      <p:pic>
        <p:nvPicPr>
          <p:cNvPr id="9" name="Content Placeholder 8" descr="roberta-6.pn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2962" r="12962"/>
          <a:stretch>
            <a:fillRect/>
          </a:stretch>
        </p:blipFill>
        <p:spPr>
          <a:xfrm>
            <a:off x="253998" y="2689617"/>
            <a:ext cx="3479802" cy="31762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5"/>
          <p:cNvSpPr>
            <a:spLocks noGrp="1"/>
          </p:cNvSpPr>
          <p:nvPr>
            <p:ph type="title"/>
          </p:nvPr>
        </p:nvSpPr>
        <p:spPr/>
        <p:txBody>
          <a:bodyPr/>
          <a:lstStyle/>
          <a:p>
            <a:r>
              <a:rPr lang="en-US" dirty="0"/>
              <a:t>ANBT Hall of Fame</a:t>
            </a:r>
          </a:p>
        </p:txBody>
      </p:sp>
      <p:pic>
        <p:nvPicPr>
          <p:cNvPr id="8" name="Content Placeholder 7" descr="hall1.jpg"/>
          <p:cNvPicPr>
            <a:picLocks noGrp="1" noChangeAspect="1"/>
          </p:cNvPicPr>
          <p:nvPr>
            <p:ph sz="quarter" idx="4"/>
          </p:nvPr>
        </p:nvPicPr>
        <p:blipFill>
          <a:blip r:embed="rId4" cstate="email">
            <a:extLst>
              <a:ext uri="{28A0092B-C50C-407E-A947-70E740481C1C}">
                <a14:useLocalDpi xmlns:a14="http://schemas.microsoft.com/office/drawing/2010/main" val="0"/>
              </a:ext>
            </a:extLst>
          </a:blip>
          <a:srcRect l="8900" r="8900"/>
          <a:stretch>
            <a:fillRect/>
          </a:stretch>
        </p:blipFill>
        <p:spPr>
          <a:xfrm>
            <a:off x="3149600" y="3262777"/>
            <a:ext cx="3467100" cy="3163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1549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52512" y="2247899"/>
            <a:ext cx="4040188" cy="3687763"/>
          </a:xfrm>
        </p:spPr>
        <p:txBody>
          <a:bodyPr>
            <a:normAutofit fontScale="92500" lnSpcReduction="10000"/>
          </a:bodyPr>
          <a:lstStyle/>
          <a:p>
            <a:r>
              <a:rPr lang="en-US" dirty="0"/>
              <a:t>The All Native Basketball Tournament has played a significant cultural and economic role on the North Coast. First Nations from various communities come together to celebrate their pride and identity as they represent their communities and nations. </a:t>
            </a:r>
          </a:p>
        </p:txBody>
      </p:sp>
      <p:sp>
        <p:nvSpPr>
          <p:cNvPr id="6" name="Title 5"/>
          <p:cNvSpPr>
            <a:spLocks noGrp="1"/>
          </p:cNvSpPr>
          <p:nvPr>
            <p:ph type="title"/>
          </p:nvPr>
        </p:nvSpPr>
        <p:spPr/>
        <p:txBody>
          <a:bodyPr/>
          <a:lstStyle/>
          <a:p>
            <a:r>
              <a:rPr lang="en-US" dirty="0"/>
              <a:t>ANBT</a:t>
            </a:r>
          </a:p>
        </p:txBody>
      </p:sp>
      <p:pic>
        <p:nvPicPr>
          <p:cNvPr id="10" name="Content Placeholder 9" descr="seasons pass.psd"/>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1398" r="1398"/>
          <a:stretch>
            <a:fillRect/>
          </a:stretch>
        </p:blipFill>
        <p:spPr>
          <a:xfrm>
            <a:off x="5092700" y="1676400"/>
            <a:ext cx="3594100" cy="4813300"/>
          </a:xfrm>
          <a:prstGeom prst="rect">
            <a:avLst/>
          </a:prstGeom>
          <a:ln>
            <a:noFill/>
          </a:ln>
          <a:effectLst>
            <a:softEdge rad="112500"/>
          </a:effectLst>
        </p:spPr>
      </p:pic>
      <p:pic>
        <p:nvPicPr>
          <p:cNvPr id="12" name="Picture 11"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2969165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66800" y="5529262"/>
            <a:ext cx="6832600" cy="1087438"/>
          </a:xfrm>
        </p:spPr>
        <p:txBody>
          <a:bodyPr>
            <a:normAutofit fontScale="77500" lnSpcReduction="20000"/>
          </a:bodyPr>
          <a:lstStyle/>
          <a:p>
            <a:r>
              <a:rPr lang="en-US" dirty="0"/>
              <a:t>The All Native Tournament is the largest basketball tournament in Canada. It is a unique cultural and sporting event that has drawn considerable attention over the years from the media.</a:t>
            </a:r>
            <a:r>
              <a:rPr lang="en-CA" dirty="0"/>
              <a:t> </a:t>
            </a:r>
            <a:endParaRPr lang="en-US" dirty="0"/>
          </a:p>
        </p:txBody>
      </p:sp>
      <p:sp>
        <p:nvSpPr>
          <p:cNvPr id="6" name="Title 5"/>
          <p:cNvSpPr>
            <a:spLocks noGrp="1"/>
          </p:cNvSpPr>
          <p:nvPr>
            <p:ph type="title"/>
          </p:nvPr>
        </p:nvSpPr>
        <p:spPr/>
        <p:txBody>
          <a:bodyPr/>
          <a:lstStyle/>
          <a:p>
            <a:r>
              <a:rPr lang="en-US" dirty="0"/>
              <a:t>ANBT</a:t>
            </a:r>
          </a:p>
        </p:txBody>
      </p:sp>
      <p:pic>
        <p:nvPicPr>
          <p:cNvPr id="9" name="Content Placeholder 8" descr="FOLLOWTHEROCK_1920_(1).jp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4702" r="4702"/>
          <a:stretch>
            <a:fillRect/>
          </a:stretch>
        </p:blipFill>
        <p:spPr>
          <a:xfrm>
            <a:off x="1562100" y="1732871"/>
            <a:ext cx="5854700" cy="3635122"/>
          </a:xfrm>
          <a:prstGeom prst="rect">
            <a:avLst/>
          </a:prstGeom>
          <a:ln>
            <a:noFill/>
          </a:ln>
          <a:effectLst>
            <a:softEdge rad="112500"/>
          </a:effectLst>
        </p:spPr>
      </p:pic>
      <p:pic>
        <p:nvPicPr>
          <p:cNvPr id="5" name="Picture 4"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4149246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lstStyle/>
          <a:p>
            <a:r>
              <a:rPr lang="en-US" dirty="0"/>
              <a:t>Prince Rupert</a:t>
            </a:r>
          </a:p>
        </p:txBody>
      </p:sp>
      <p:sp>
        <p:nvSpPr>
          <p:cNvPr id="7" name="Title 6"/>
          <p:cNvSpPr>
            <a:spLocks noGrp="1"/>
          </p:cNvSpPr>
          <p:nvPr>
            <p:ph type="title"/>
          </p:nvPr>
        </p:nvSpPr>
        <p:spPr/>
        <p:txBody>
          <a:bodyPr/>
          <a:lstStyle/>
          <a:p>
            <a:r>
              <a:rPr lang="en-US" dirty="0"/>
              <a:t>ANBT </a:t>
            </a:r>
          </a:p>
        </p:txBody>
      </p:sp>
      <p:pic>
        <p:nvPicPr>
          <p:cNvPr id="5" name="Content Placeholder 4" descr="Screen Shot 2018-01-25 at 11.09.47 AM.png"/>
          <p:cNvPicPr>
            <a:picLocks noGrp="1" noChangeAspect="1"/>
          </p:cNvPicPr>
          <p:nvPr>
            <p:ph idx="1"/>
          </p:nvPr>
        </p:nvPicPr>
        <p:blipFill>
          <a:blip r:embed="rId2" cstate="email">
            <a:extLst>
              <a:ext uri="{28A0092B-C50C-407E-A947-70E740481C1C}">
                <a14:useLocalDpi xmlns:a14="http://schemas.microsoft.com/office/drawing/2010/main" val="0"/>
              </a:ext>
            </a:extLst>
          </a:blip>
          <a:srcRect l="11339" r="11339"/>
          <a:stretch>
            <a:fillRect/>
          </a:stretch>
        </p:blipFill>
        <p:spPr>
          <a:xfrm>
            <a:off x="228600" y="304800"/>
            <a:ext cx="6604000" cy="6159500"/>
          </a:xfrm>
          <a:prstGeom prst="rect">
            <a:avLst/>
          </a:prstGeom>
          <a:ln>
            <a:noFill/>
          </a:ln>
          <a:effectLst>
            <a:softEdge rad="112500"/>
          </a:effectLst>
        </p:spPr>
      </p:pic>
      <p:pic>
        <p:nvPicPr>
          <p:cNvPr id="6" name="Picture 5"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59752" y="5574792"/>
            <a:ext cx="530111" cy="889508"/>
          </a:xfrm>
          <a:prstGeom prst="rect">
            <a:avLst/>
          </a:prstGeom>
        </p:spPr>
      </p:pic>
    </p:spTree>
    <p:extLst>
      <p:ext uri="{BB962C8B-B14F-4D97-AF65-F5344CB8AC3E}">
        <p14:creationId xmlns:p14="http://schemas.microsoft.com/office/powerpoint/2010/main" val="2090137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ll-Native-Basketball-Tournament-2016.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24742" r="24742"/>
          <a:stretch>
            <a:fillRect/>
          </a:stretch>
        </p:blipFill>
        <p:spPr>
          <a:xfrm>
            <a:off x="266700" y="1910025"/>
            <a:ext cx="4733925" cy="4320986"/>
          </a:xfrm>
          <a:prstGeom prst="rect">
            <a:avLst/>
          </a:prstGeom>
          <a:ln>
            <a:noFill/>
          </a:ln>
          <a:effectLst>
            <a:softEdge rad="112500"/>
          </a:effectLst>
        </p:spPr>
      </p:pic>
      <p:sp>
        <p:nvSpPr>
          <p:cNvPr id="5" name="Content Placeholder 4"/>
          <p:cNvSpPr>
            <a:spLocks noGrp="1"/>
          </p:cNvSpPr>
          <p:nvPr>
            <p:ph sz="quarter" idx="4"/>
          </p:nvPr>
        </p:nvSpPr>
        <p:spPr>
          <a:xfrm>
            <a:off x="5000625" y="2273300"/>
            <a:ext cx="4041775" cy="3505200"/>
          </a:xfrm>
        </p:spPr>
        <p:txBody>
          <a:bodyPr>
            <a:normAutofit/>
          </a:bodyPr>
          <a:lstStyle/>
          <a:p>
            <a:r>
              <a:rPr lang="en-US" dirty="0"/>
              <a:t>The ANBT is an essential part of North Coast life during the winter. It’s huge significance offers Prince Rupert an economic boost prior to and throughout it’s duration.</a:t>
            </a:r>
            <a:r>
              <a:rPr lang="en-CA" dirty="0"/>
              <a:t> </a:t>
            </a:r>
          </a:p>
        </p:txBody>
      </p:sp>
      <p:sp>
        <p:nvSpPr>
          <p:cNvPr id="6" name="Title 5"/>
          <p:cNvSpPr>
            <a:spLocks noGrp="1"/>
          </p:cNvSpPr>
          <p:nvPr>
            <p:ph type="title"/>
          </p:nvPr>
        </p:nvSpPr>
        <p:spPr/>
        <p:txBody>
          <a:bodyPr/>
          <a:lstStyle/>
          <a:p>
            <a:r>
              <a:rPr lang="en-US" dirty="0"/>
              <a:t>ANBT</a:t>
            </a:r>
          </a:p>
        </p:txBody>
      </p:sp>
      <p:pic>
        <p:nvPicPr>
          <p:cNvPr id="8" name="Picture 7"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91478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87263" y="2158999"/>
            <a:ext cx="4040188" cy="3687763"/>
          </a:xfrm>
        </p:spPr>
        <p:txBody>
          <a:bodyPr/>
          <a:lstStyle/>
          <a:p>
            <a:r>
              <a:rPr lang="en-CA" dirty="0"/>
              <a:t>Each year a new dance group representing one of the participating communities is chosen to welcome the Elders, players and fans to the opening ceremonies.</a:t>
            </a:r>
            <a:endParaRPr lang="en-US" dirty="0"/>
          </a:p>
          <a:p>
            <a:pPr marL="45720" indent="0">
              <a:buNone/>
            </a:pPr>
            <a:endParaRPr lang="en-US" dirty="0"/>
          </a:p>
        </p:txBody>
      </p:sp>
      <p:pic>
        <p:nvPicPr>
          <p:cNvPr id="7" name="Content Placeholder 6" descr="PR.OpeningCeremonies.SL-WEB.jpg"/>
          <p:cNvPicPr>
            <a:picLocks noGrp="1" noChangeAspect="1"/>
          </p:cNvPicPr>
          <p:nvPr>
            <p:ph sz="quarter" idx="4"/>
          </p:nvPr>
        </p:nvPicPr>
        <p:blipFill>
          <a:blip r:embed="rId2" cstate="email">
            <a:extLst>
              <a:ext uri="{28A0092B-C50C-407E-A947-70E740481C1C}">
                <a14:useLocalDpi xmlns:a14="http://schemas.microsoft.com/office/drawing/2010/main" val="0"/>
              </a:ext>
            </a:extLst>
          </a:blip>
          <a:srcRect l="13492" r="13492"/>
          <a:stretch>
            <a:fillRect/>
          </a:stretch>
        </p:blipFill>
        <p:spPr>
          <a:xfrm>
            <a:off x="4093480" y="1816100"/>
            <a:ext cx="4857785" cy="4432300"/>
          </a:xfrm>
          <a:prstGeom prst="rect">
            <a:avLst/>
          </a:prstGeom>
          <a:ln>
            <a:noFill/>
          </a:ln>
          <a:effectLst>
            <a:softEdge rad="112500"/>
          </a:effectLst>
        </p:spPr>
      </p:pic>
      <p:sp>
        <p:nvSpPr>
          <p:cNvPr id="6" name="Title 5"/>
          <p:cNvSpPr>
            <a:spLocks noGrp="1"/>
          </p:cNvSpPr>
          <p:nvPr>
            <p:ph type="title"/>
          </p:nvPr>
        </p:nvSpPr>
        <p:spPr/>
        <p:txBody>
          <a:bodyPr/>
          <a:lstStyle/>
          <a:p>
            <a:r>
              <a:rPr lang="en-US" dirty="0" err="1"/>
              <a:t>anbt</a:t>
            </a:r>
            <a:endParaRPr lang="en-US" dirty="0"/>
          </a:p>
        </p:txBody>
      </p:sp>
      <p:pic>
        <p:nvPicPr>
          <p:cNvPr id="8" name="Picture 7"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1574406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2070099"/>
            <a:ext cx="4041775" cy="4056063"/>
          </a:xfrm>
        </p:spPr>
        <p:txBody>
          <a:bodyPr>
            <a:normAutofit/>
          </a:bodyPr>
          <a:lstStyle/>
          <a:p>
            <a:r>
              <a:rPr lang="en-US" dirty="0"/>
              <a:t>Since the early years of this century, basketball has been played in First Nations communities along the coast. It requires little equipment and can be played indoors, a definite plus on this rainy coast.</a:t>
            </a:r>
            <a:endParaRPr lang="en-CA" dirty="0"/>
          </a:p>
          <a:p>
            <a:pPr marL="45720" indent="0">
              <a:buNone/>
            </a:pPr>
            <a:endParaRPr lang="en-US" dirty="0"/>
          </a:p>
        </p:txBody>
      </p:sp>
      <p:sp>
        <p:nvSpPr>
          <p:cNvPr id="6" name="Title 5"/>
          <p:cNvSpPr>
            <a:spLocks noGrp="1"/>
          </p:cNvSpPr>
          <p:nvPr>
            <p:ph type="title"/>
          </p:nvPr>
        </p:nvSpPr>
        <p:spPr/>
        <p:txBody>
          <a:bodyPr/>
          <a:lstStyle/>
          <a:p>
            <a:r>
              <a:rPr lang="en-US" dirty="0"/>
              <a:t>ANBT History</a:t>
            </a:r>
          </a:p>
        </p:txBody>
      </p:sp>
      <p:pic>
        <p:nvPicPr>
          <p:cNvPr id="8" name="Picture 7" descr="d810a6_895912cc076048058a6f259fbe5721dd-mv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pic>
        <p:nvPicPr>
          <p:cNvPr id="3" name="Content Placeholder 2" descr="historicbball.jpg"/>
          <p:cNvPicPr>
            <a:picLocks noGrp="1" noChangeAspect="1"/>
          </p:cNvPicPr>
          <p:nvPr>
            <p:ph sz="half" idx="2"/>
          </p:nvPr>
        </p:nvPicPr>
        <p:blipFill>
          <a:blip r:embed="rId3">
            <a:extLst>
              <a:ext uri="{28A0092B-C50C-407E-A947-70E740481C1C}">
                <a14:useLocalDpi xmlns:a14="http://schemas.microsoft.com/office/drawing/2010/main" val="0"/>
              </a:ext>
            </a:extLst>
          </a:blip>
          <a:srcRect t="7287" b="7287"/>
          <a:stretch>
            <a:fillRect/>
          </a:stretch>
        </p:blipFill>
        <p:spPr>
          <a:xfrm>
            <a:off x="457200" y="1765300"/>
            <a:ext cx="4040188" cy="4851400"/>
          </a:xfrm>
          <a:prstGeom prst="rect">
            <a:avLst/>
          </a:prstGeom>
          <a:ln>
            <a:noFill/>
          </a:ln>
          <a:effectLst>
            <a:softEdge rad="112500"/>
          </a:effectLst>
        </p:spPr>
      </p:pic>
    </p:spTree>
    <p:extLst>
      <p:ext uri="{BB962C8B-B14F-4D97-AF65-F5344CB8AC3E}">
        <p14:creationId xmlns:p14="http://schemas.microsoft.com/office/powerpoint/2010/main" val="201110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NP-cannery-from-boat.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417" r="417"/>
          <a:stretch>
            <a:fillRect/>
          </a:stretch>
        </p:blipFill>
        <p:spPr>
          <a:xfrm>
            <a:off x="301888" y="3759200"/>
            <a:ext cx="8460372" cy="2501900"/>
          </a:xfrm>
          <a:prstGeom prst="rect">
            <a:avLst/>
          </a:prstGeom>
          <a:ln>
            <a:noFill/>
          </a:ln>
          <a:effectLst>
            <a:softEdge rad="112500"/>
          </a:effectLst>
        </p:spPr>
      </p:pic>
      <p:sp>
        <p:nvSpPr>
          <p:cNvPr id="5" name="Content Placeholder 4"/>
          <p:cNvSpPr>
            <a:spLocks noGrp="1"/>
          </p:cNvSpPr>
          <p:nvPr>
            <p:ph sz="quarter" idx="4"/>
          </p:nvPr>
        </p:nvSpPr>
        <p:spPr>
          <a:xfrm>
            <a:off x="603250" y="2120900"/>
            <a:ext cx="8159010" cy="1549400"/>
          </a:xfrm>
        </p:spPr>
        <p:txBody>
          <a:bodyPr>
            <a:normAutofit fontScale="92500" lnSpcReduction="20000"/>
          </a:bodyPr>
          <a:lstStyle/>
          <a:p>
            <a:r>
              <a:rPr lang="en-US" dirty="0"/>
              <a:t>When the people worked at the salmon canneries on the Skeena River during the summer, the main recreation was playing basketball. It might be in a net loft or on the dock, but somewhere around the cannery you’d find a hoop.</a:t>
            </a:r>
            <a:endParaRPr lang="en-CA" dirty="0"/>
          </a:p>
        </p:txBody>
      </p:sp>
      <p:sp>
        <p:nvSpPr>
          <p:cNvPr id="6" name="Title 5"/>
          <p:cNvSpPr>
            <a:spLocks noGrp="1"/>
          </p:cNvSpPr>
          <p:nvPr>
            <p:ph type="title"/>
          </p:nvPr>
        </p:nvSpPr>
        <p:spPr/>
        <p:txBody>
          <a:bodyPr/>
          <a:lstStyle/>
          <a:p>
            <a:r>
              <a:rPr lang="en-US" dirty="0"/>
              <a:t>ANBT History</a:t>
            </a:r>
          </a:p>
        </p:txBody>
      </p:sp>
      <p:pic>
        <p:nvPicPr>
          <p:cNvPr id="8" name="Picture 7"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1869720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4645025" y="2222500"/>
            <a:ext cx="4041775" cy="4152900"/>
          </a:xfrm>
        </p:spPr>
        <p:txBody>
          <a:bodyPr>
            <a:normAutofit fontScale="85000" lnSpcReduction="10000"/>
          </a:bodyPr>
          <a:lstStyle/>
          <a:p>
            <a:r>
              <a:rPr lang="en-US" dirty="0"/>
              <a:t>In 1947 the Prince Rupert Basketball Association decided to host the Northern British Columbia Coast Indian Championship tournament.</a:t>
            </a:r>
            <a:endParaRPr lang="en-CA" dirty="0"/>
          </a:p>
          <a:p>
            <a:r>
              <a:rPr lang="en-US" dirty="0"/>
              <a:t>Seven teams played that year and four hundred people turned out to watch the three-day event. The tournament was so successful that the organizers decided to make it an annual event.</a:t>
            </a:r>
            <a:endParaRPr lang="en-CA" dirty="0"/>
          </a:p>
          <a:p>
            <a:pPr marL="45720" indent="0">
              <a:buNone/>
            </a:pPr>
            <a:endParaRPr lang="en-US" dirty="0"/>
          </a:p>
        </p:txBody>
      </p:sp>
      <p:sp>
        <p:nvSpPr>
          <p:cNvPr id="6" name="Title 5"/>
          <p:cNvSpPr>
            <a:spLocks noGrp="1"/>
          </p:cNvSpPr>
          <p:nvPr>
            <p:ph type="title"/>
          </p:nvPr>
        </p:nvSpPr>
        <p:spPr/>
        <p:txBody>
          <a:bodyPr/>
          <a:lstStyle/>
          <a:p>
            <a:r>
              <a:rPr lang="en-US" dirty="0"/>
              <a:t>ANBT History</a:t>
            </a:r>
          </a:p>
        </p:txBody>
      </p:sp>
      <p:sp>
        <p:nvSpPr>
          <p:cNvPr id="8" name="TextBox 7"/>
          <p:cNvSpPr txBox="1"/>
          <p:nvPr/>
        </p:nvSpPr>
        <p:spPr>
          <a:xfrm>
            <a:off x="5054600" y="1676400"/>
            <a:ext cx="3467100" cy="461665"/>
          </a:xfrm>
          <a:prstGeom prst="rect">
            <a:avLst/>
          </a:prstGeom>
          <a:noFill/>
        </p:spPr>
        <p:txBody>
          <a:bodyPr wrap="square" rtlCol="0">
            <a:spAutoFit/>
          </a:bodyPr>
          <a:lstStyle/>
          <a:p>
            <a:pPr algn="ctr"/>
            <a:r>
              <a:rPr lang="en-US" sz="2400" dirty="0">
                <a:solidFill>
                  <a:srgbClr val="FF0000"/>
                </a:solidFill>
              </a:rPr>
              <a:t>On to the first ANBT</a:t>
            </a:r>
          </a:p>
        </p:txBody>
      </p:sp>
      <p:pic>
        <p:nvPicPr>
          <p:cNvPr id="3" name="Content Placeholder 2" descr="Screen Shot 2018-01-25 at 3.02.14 PM.pn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9504" r="9504"/>
          <a:stretch>
            <a:fillRect/>
          </a:stretch>
        </p:blipFill>
        <p:spPr>
          <a:xfrm>
            <a:off x="318064" y="2311401"/>
            <a:ext cx="4179324" cy="3814762"/>
          </a:xfrm>
          <a:prstGeom prst="rect">
            <a:avLst/>
          </a:prstGeom>
          <a:ln>
            <a:noFill/>
          </a:ln>
          <a:effectLst>
            <a:softEdge rad="112500"/>
          </a:effectLst>
        </p:spPr>
      </p:pic>
      <p:pic>
        <p:nvPicPr>
          <p:cNvPr id="7" name="Picture 6"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1909622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The Old Civic Centre</a:t>
            </a:r>
          </a:p>
        </p:txBody>
      </p:sp>
      <p:pic>
        <p:nvPicPr>
          <p:cNvPr id="7" name="Content Placeholder 6" descr="JRW1283.jpg"/>
          <p:cNvPicPr>
            <a:picLocks noGrp="1" noChangeAspect="1"/>
          </p:cNvPicPr>
          <p:nvPr>
            <p:ph sz="half" idx="2"/>
          </p:nvPr>
        </p:nvPicPr>
        <p:blipFill>
          <a:blip r:embed="rId2">
            <a:extLst>
              <a:ext uri="{28A0092B-C50C-407E-A947-70E740481C1C}">
                <a14:useLocalDpi xmlns:a14="http://schemas.microsoft.com/office/drawing/2010/main" val="0"/>
              </a:ext>
            </a:extLst>
          </a:blip>
          <a:srcRect l="13377" r="13377"/>
          <a:stretch>
            <a:fillRect/>
          </a:stretch>
        </p:blipFill>
        <p:spPr>
          <a:xfrm>
            <a:off x="457200" y="2438399"/>
            <a:ext cx="4356100" cy="3976118"/>
          </a:xfrm>
          <a:prstGeom prst="rect">
            <a:avLst/>
          </a:prstGeom>
          <a:ln>
            <a:noFill/>
          </a:ln>
          <a:effectLst>
            <a:softEdge rad="112500"/>
          </a:effectLst>
        </p:spPr>
      </p:pic>
      <p:sp>
        <p:nvSpPr>
          <p:cNvPr id="5" name="Content Placeholder 4"/>
          <p:cNvSpPr>
            <a:spLocks noGrp="1"/>
          </p:cNvSpPr>
          <p:nvPr>
            <p:ph sz="quarter" idx="4"/>
          </p:nvPr>
        </p:nvSpPr>
        <p:spPr>
          <a:xfrm>
            <a:off x="4645025" y="2362200"/>
            <a:ext cx="4041775" cy="3763962"/>
          </a:xfrm>
        </p:spPr>
        <p:txBody>
          <a:bodyPr/>
          <a:lstStyle/>
          <a:p>
            <a:r>
              <a:rPr lang="en-US" dirty="0"/>
              <a:t>For the next three years the games were played in the old Civic Centre. In 1950 the Native Basketball Association took over the organization of the tournament.</a:t>
            </a:r>
            <a:endParaRPr lang="en-CA" dirty="0"/>
          </a:p>
        </p:txBody>
      </p:sp>
      <p:sp>
        <p:nvSpPr>
          <p:cNvPr id="6" name="Title 5"/>
          <p:cNvSpPr>
            <a:spLocks noGrp="1"/>
          </p:cNvSpPr>
          <p:nvPr>
            <p:ph type="title"/>
          </p:nvPr>
        </p:nvSpPr>
        <p:spPr/>
        <p:txBody>
          <a:bodyPr/>
          <a:lstStyle/>
          <a:p>
            <a:r>
              <a:rPr lang="en-US" dirty="0"/>
              <a:t>ANBT history</a:t>
            </a:r>
          </a:p>
        </p:txBody>
      </p:sp>
      <p:sp>
        <p:nvSpPr>
          <p:cNvPr id="8" name="Text Placeholder 1"/>
          <p:cNvSpPr>
            <a:spLocks noGrp="1"/>
          </p:cNvSpPr>
          <p:nvPr>
            <p:ph type="body" idx="1"/>
          </p:nvPr>
        </p:nvSpPr>
        <p:spPr>
          <a:xfrm>
            <a:off x="4813300" y="1722438"/>
            <a:ext cx="4040188" cy="639762"/>
          </a:xfrm>
        </p:spPr>
        <p:txBody>
          <a:bodyPr/>
          <a:lstStyle/>
          <a:p>
            <a:r>
              <a:rPr lang="en-US" dirty="0">
                <a:solidFill>
                  <a:srgbClr val="FF0000"/>
                </a:solidFill>
              </a:rPr>
              <a:t>On to the first ANBT</a:t>
            </a:r>
          </a:p>
        </p:txBody>
      </p:sp>
      <p:pic>
        <p:nvPicPr>
          <p:cNvPr id="10" name="Picture 9" descr="d810a6_895912cc076048058a6f259fbe5721dd-m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spTree>
    <p:extLst>
      <p:ext uri="{BB962C8B-B14F-4D97-AF65-F5344CB8AC3E}">
        <p14:creationId xmlns:p14="http://schemas.microsoft.com/office/powerpoint/2010/main" val="2660697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81000" y="3703320"/>
            <a:ext cx="6764552" cy="2884578"/>
          </a:xfrm>
        </p:spPr>
        <p:txBody>
          <a:bodyPr>
            <a:normAutofit fontScale="92500" lnSpcReduction="10000"/>
          </a:bodyPr>
          <a:lstStyle/>
          <a:p>
            <a:r>
              <a:rPr lang="en-US" dirty="0"/>
              <a:t>In the fall of 1959, some of the organizers of the Prince Rupert Basketball Association were worried about the lack of interest in basketball. Fans weren’t supporting it the way they used to. But a local businessman, Irwin Garfield, was the first to suggest bringing back the old tournament. Others agreed, and the </a:t>
            </a:r>
            <a:r>
              <a:rPr lang="en-US" dirty="0">
                <a:solidFill>
                  <a:srgbClr val="FF0000"/>
                </a:solidFill>
              </a:rPr>
              <a:t>Prince Rupert </a:t>
            </a:r>
            <a:r>
              <a:rPr lang="en-US" dirty="0">
                <a:solidFill>
                  <a:schemeClr val="tx1">
                    <a:lumMod val="75000"/>
                    <a:lumOff val="25000"/>
                  </a:schemeClr>
                </a:solidFill>
              </a:rPr>
              <a:t>and</a:t>
            </a:r>
            <a:r>
              <a:rPr lang="en-US" dirty="0">
                <a:solidFill>
                  <a:srgbClr val="FF0000"/>
                </a:solidFill>
              </a:rPr>
              <a:t> District </a:t>
            </a:r>
            <a:r>
              <a:rPr lang="en-US" b="1" dirty="0">
                <a:solidFill>
                  <a:srgbClr val="FF0000"/>
                </a:solidFill>
              </a:rPr>
              <a:t>All Native Basketball Tournament</a:t>
            </a:r>
            <a:r>
              <a:rPr lang="en-US" b="1" dirty="0"/>
              <a:t> </a:t>
            </a:r>
            <a:r>
              <a:rPr lang="en-US" dirty="0"/>
              <a:t>was created.</a:t>
            </a:r>
            <a:endParaRPr lang="en-CA" dirty="0"/>
          </a:p>
        </p:txBody>
      </p:sp>
      <p:sp>
        <p:nvSpPr>
          <p:cNvPr id="6" name="Title 5"/>
          <p:cNvSpPr>
            <a:spLocks noGrp="1"/>
          </p:cNvSpPr>
          <p:nvPr>
            <p:ph type="title"/>
          </p:nvPr>
        </p:nvSpPr>
        <p:spPr>
          <a:xfrm>
            <a:off x="381000" y="355847"/>
            <a:ext cx="8381260" cy="1054394"/>
          </a:xfrm>
        </p:spPr>
        <p:txBody>
          <a:bodyPr/>
          <a:lstStyle/>
          <a:p>
            <a:r>
              <a:rPr lang="en-US" dirty="0"/>
              <a:t>ANBT History</a:t>
            </a:r>
          </a:p>
        </p:txBody>
      </p:sp>
      <p:pic>
        <p:nvPicPr>
          <p:cNvPr id="5" name="Picture 4" descr="d810a6_895912cc076048058a6f259fbe5721dd-mv2.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520733"/>
            <a:ext cx="530111" cy="889508"/>
          </a:xfrm>
          <a:prstGeom prst="rect">
            <a:avLst/>
          </a:prstGeom>
        </p:spPr>
      </p:pic>
      <p:pic>
        <p:nvPicPr>
          <p:cNvPr id="2" name="Picture 1"/>
          <p:cNvPicPr>
            <a:picLocks noChangeAspect="1"/>
          </p:cNvPicPr>
          <p:nvPr/>
        </p:nvPicPr>
        <p:blipFill>
          <a:blip r:embed="rId3"/>
          <a:stretch>
            <a:fillRect/>
          </a:stretch>
        </p:blipFill>
        <p:spPr>
          <a:xfrm>
            <a:off x="7145552" y="4069080"/>
            <a:ext cx="1616708" cy="2158866"/>
          </a:xfrm>
          <a:prstGeom prst="rect">
            <a:avLst/>
          </a:prstGeom>
        </p:spPr>
      </p:pic>
      <p:pic>
        <p:nvPicPr>
          <p:cNvPr id="7" name="Picture 6" descr="1606946_496849220427978_351091755_n.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54011" y="1776001"/>
            <a:ext cx="7026389" cy="1908582"/>
          </a:xfrm>
          <a:prstGeom prst="rect">
            <a:avLst/>
          </a:prstGeom>
          <a:ln>
            <a:noFill/>
          </a:ln>
          <a:effectLst>
            <a:softEdge rad="112500"/>
          </a:effectLst>
        </p:spPr>
      </p:pic>
    </p:spTree>
    <p:extLst>
      <p:ext uri="{BB962C8B-B14F-4D97-AF65-F5344CB8AC3E}">
        <p14:creationId xmlns:p14="http://schemas.microsoft.com/office/powerpoint/2010/main" val="2949888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2608</TotalTime>
  <Words>855</Words>
  <Application>Microsoft Office PowerPoint</Application>
  <PresentationFormat>On-screen Show (4:3)</PresentationFormat>
  <Paragraphs>53</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Franklin Gothic Medium</vt:lpstr>
      <vt:lpstr>Wingdings</vt:lpstr>
      <vt:lpstr>Wingdings 2</vt:lpstr>
      <vt:lpstr>Grid</vt:lpstr>
      <vt:lpstr>ANBT All Native Basketball Tournament</vt:lpstr>
      <vt:lpstr>ANBT</vt:lpstr>
      <vt:lpstr>ANBT</vt:lpstr>
      <vt:lpstr>anbt</vt:lpstr>
      <vt:lpstr>ANBT History</vt:lpstr>
      <vt:lpstr>ANBT History</vt:lpstr>
      <vt:lpstr>ANBT History</vt:lpstr>
      <vt:lpstr>ANBT history</vt:lpstr>
      <vt:lpstr>ANBT History</vt:lpstr>
      <vt:lpstr>ANBT History</vt:lpstr>
      <vt:lpstr>ANBT History</vt:lpstr>
      <vt:lpstr>ANBT History</vt:lpstr>
      <vt:lpstr>ANBT 90’s</vt:lpstr>
      <vt:lpstr>ANBT 90’s</vt:lpstr>
      <vt:lpstr>ANBT 90’s</vt:lpstr>
      <vt:lpstr>ANBT</vt:lpstr>
      <vt:lpstr>ANBT</vt:lpstr>
      <vt:lpstr>ANBT</vt:lpstr>
      <vt:lpstr>ANBT Hall of Fame</vt:lpstr>
      <vt:lpstr>ANBT</vt:lpstr>
      <vt:lpstr>ANBT </vt:lpstr>
    </vt:vector>
  </TitlesOfParts>
  <Company>sd52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ANBT (All Native Basketball Tournament)</dc:title>
  <dc:creator>James Zlatanov</dc:creator>
  <cp:lastModifiedBy>Anna Ashley</cp:lastModifiedBy>
  <cp:revision>42</cp:revision>
  <dcterms:created xsi:type="dcterms:W3CDTF">2018-01-25T00:13:06Z</dcterms:created>
  <dcterms:modified xsi:type="dcterms:W3CDTF">2024-02-05T22:54:39Z</dcterms:modified>
</cp:coreProperties>
</file>